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35"/>
  </p:normalViewPr>
  <p:slideViewPr>
    <p:cSldViewPr snapToGrid="0">
      <p:cViewPr varScale="1">
        <p:scale>
          <a:sx n="87" d="100"/>
          <a:sy n="87" d="100"/>
        </p:scale>
        <p:origin x="97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j Vijayvargiya" userId="e9eee9fc-65ab-42db-90b2-86e0b9f2a4e2" providerId="ADAL" clId="{067E1760-23B6-D044-9806-A40F86C3107D}"/>
    <pc:docChg chg="undo custSel modSld">
      <pc:chgData name="Raj Vijayvargiya" userId="e9eee9fc-65ab-42db-90b2-86e0b9f2a4e2" providerId="ADAL" clId="{067E1760-23B6-D044-9806-A40F86C3107D}" dt="2024-04-28T19:31:05.335" v="3" actId="1076"/>
      <pc:docMkLst>
        <pc:docMk/>
      </pc:docMkLst>
      <pc:sldChg chg="modSp mod">
        <pc:chgData name="Raj Vijayvargiya" userId="e9eee9fc-65ab-42db-90b2-86e0b9f2a4e2" providerId="ADAL" clId="{067E1760-23B6-D044-9806-A40F86C3107D}" dt="2024-04-28T19:31:05.335" v="3" actId="1076"/>
        <pc:sldMkLst>
          <pc:docMk/>
          <pc:sldMk cId="0" sldId="265"/>
        </pc:sldMkLst>
        <pc:spChg chg="mod">
          <ac:chgData name="Raj Vijayvargiya" userId="e9eee9fc-65ab-42db-90b2-86e0b9f2a4e2" providerId="ADAL" clId="{067E1760-23B6-D044-9806-A40F86C3107D}" dt="2024-04-28T19:31:05.335" v="3" actId="1076"/>
          <ac:spMkLst>
            <pc:docMk/>
            <pc:sldMk cId="0" sldId="265"/>
            <ac:spMk id="162"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731519" y="110489"/>
            <a:ext cx="13167362" cy="18097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r>
              <a:t>Title Text</a:t>
            </a:r>
          </a:p>
        </p:txBody>
      </p:sp>
      <p:sp>
        <p:nvSpPr>
          <p:cNvPr id="3" name="Body Level One…"/>
          <p:cNvSpPr txBox="1">
            <a:spLocks noGrp="1"/>
          </p:cNvSpPr>
          <p:nvPr>
            <p:ph type="body" idx="1"/>
          </p:nvPr>
        </p:nvSpPr>
        <p:spPr>
          <a:xfrm>
            <a:off x="731519" y="1920239"/>
            <a:ext cx="13167362" cy="6309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071359" y="7408544"/>
            <a:ext cx="3413761" cy="438151"/>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github.com/rajvijay1504/Multi-bank-payment-optimization"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highradius.com/resources/glossary/cash-flow-optimization/" TargetMode="External"/><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hyperlink" Target="https://www.analyticsinsight.net/career-at-jp-morgan-learn-these-programming-languages-now/" TargetMode="External"/><Relationship Id="rId4" Type="http://schemas.openxmlformats.org/officeDocument/2006/relationships/hyperlink" Target="https://treasuryxl.com/blog/the-ultimate-guide-for-achieving-efficient-and-safe-multibank-cash-visibility-and-payment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Shape 0"/>
          <p:cNvSpPr/>
          <p:nvPr/>
        </p:nvSpPr>
        <p:spPr>
          <a:xfrm>
            <a:off x="0" y="387927"/>
            <a:ext cx="14630400" cy="8229600"/>
          </a:xfrm>
          <a:prstGeom prst="rect">
            <a:avLst/>
          </a:prstGeom>
          <a:solidFill>
            <a:srgbClr val="DDCFBB"/>
          </a:solidFill>
          <a:ln w="12700">
            <a:miter lim="400000"/>
          </a:ln>
        </p:spPr>
        <p:txBody>
          <a:bodyPr lIns="45719" rIns="45719"/>
          <a:lstStyle/>
          <a:p>
            <a:endParaRPr/>
          </a:p>
        </p:txBody>
      </p:sp>
      <p:sp>
        <p:nvSpPr>
          <p:cNvPr id="21" name="Shape 1"/>
          <p:cNvSpPr/>
          <p:nvPr/>
        </p:nvSpPr>
        <p:spPr>
          <a:xfrm>
            <a:off x="0" y="387927"/>
            <a:ext cx="14630400" cy="8229600"/>
          </a:xfrm>
          <a:prstGeom prst="rect">
            <a:avLst/>
          </a:prstGeom>
          <a:solidFill>
            <a:srgbClr val="F9F6F0"/>
          </a:solidFill>
          <a:ln w="12700">
            <a:miter lim="400000"/>
          </a:ln>
        </p:spPr>
        <p:txBody>
          <a:bodyPr lIns="45719" rIns="45719"/>
          <a:lstStyle/>
          <a:p>
            <a:endParaRPr/>
          </a:p>
        </p:txBody>
      </p:sp>
      <p:pic>
        <p:nvPicPr>
          <p:cNvPr id="22" name="Image 0" descr="Image 0"/>
          <p:cNvPicPr>
            <a:picLocks noChangeAspect="1"/>
          </p:cNvPicPr>
          <p:nvPr/>
        </p:nvPicPr>
        <p:blipFill>
          <a:blip r:embed="rId2"/>
          <a:stretch>
            <a:fillRect/>
          </a:stretch>
        </p:blipFill>
        <p:spPr>
          <a:xfrm>
            <a:off x="9151619" y="0"/>
            <a:ext cx="5486401" cy="8229600"/>
          </a:xfrm>
          <a:prstGeom prst="rect">
            <a:avLst/>
          </a:prstGeom>
          <a:ln w="12700">
            <a:miter lim="400000"/>
          </a:ln>
        </p:spPr>
      </p:pic>
      <p:pic>
        <p:nvPicPr>
          <p:cNvPr id="23" name="Image 1" descr="Image 1"/>
          <p:cNvPicPr>
            <a:picLocks noChangeAspect="1"/>
          </p:cNvPicPr>
          <p:nvPr/>
        </p:nvPicPr>
        <p:blipFill>
          <a:blip r:embed="rId3"/>
          <a:stretch>
            <a:fillRect/>
          </a:stretch>
        </p:blipFill>
        <p:spPr>
          <a:xfrm>
            <a:off x="9431458" y="2503883"/>
            <a:ext cx="4826676" cy="3221833"/>
          </a:xfrm>
          <a:prstGeom prst="rect">
            <a:avLst/>
          </a:prstGeom>
          <a:ln w="12700">
            <a:miter lim="400000"/>
          </a:ln>
        </p:spPr>
      </p:pic>
      <p:sp>
        <p:nvSpPr>
          <p:cNvPr id="24" name="Text 2"/>
          <p:cNvSpPr txBox="1"/>
          <p:nvPr/>
        </p:nvSpPr>
        <p:spPr>
          <a:xfrm>
            <a:off x="1035367" y="671945"/>
            <a:ext cx="7073267" cy="13676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5100"/>
              </a:lnSpc>
              <a:defRPr sz="4100" b="1">
                <a:solidFill>
                  <a:srgbClr val="484237"/>
                </a:solidFill>
                <a:latin typeface="Arial"/>
                <a:ea typeface="Arial"/>
                <a:cs typeface="Arial"/>
                <a:sym typeface="Arial"/>
              </a:defRPr>
            </a:lvl1pPr>
          </a:lstStyle>
          <a:p>
            <a:r>
              <a:rPr dirty="0"/>
              <a:t>Multi-Bank Payment Optimization System</a:t>
            </a:r>
          </a:p>
        </p:txBody>
      </p:sp>
      <p:sp>
        <p:nvSpPr>
          <p:cNvPr id="25" name="Text 3"/>
          <p:cNvSpPr txBox="1"/>
          <p:nvPr/>
        </p:nvSpPr>
        <p:spPr>
          <a:xfrm>
            <a:off x="885756" y="2924909"/>
            <a:ext cx="7073266" cy="46715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rPr b="1" u="sng" dirty="0"/>
              <a:t>Project Title</a:t>
            </a:r>
            <a:r>
              <a:rPr dirty="0"/>
              <a:t>: Multi-Bank Payment Optimization System</a:t>
            </a:r>
          </a:p>
          <a:p>
            <a:pPr>
              <a:lnSpc>
                <a:spcPts val="3300"/>
              </a:lnSpc>
              <a:defRPr sz="2000">
                <a:solidFill>
                  <a:srgbClr val="746558"/>
                </a:solidFill>
                <a:latin typeface="Arial"/>
                <a:ea typeface="Arial"/>
                <a:cs typeface="Arial"/>
                <a:sym typeface="Arial"/>
              </a:defRPr>
            </a:pPr>
            <a:r>
              <a:rPr b="1" u="sng" dirty="0"/>
              <a:t>Course Details</a:t>
            </a:r>
            <a:r>
              <a:rPr b="1" dirty="0"/>
              <a:t>:</a:t>
            </a:r>
            <a:r>
              <a:rPr dirty="0"/>
              <a:t> CSL2020, Data structure and algorithms, Prof. </a:t>
            </a:r>
            <a:r>
              <a:rPr dirty="0" err="1"/>
              <a:t>Suchetana</a:t>
            </a:r>
            <a:r>
              <a:rPr dirty="0"/>
              <a:t> Chakraborty</a:t>
            </a:r>
          </a:p>
          <a:p>
            <a:pPr>
              <a:lnSpc>
                <a:spcPts val="3300"/>
              </a:lnSpc>
              <a:defRPr sz="2000">
                <a:solidFill>
                  <a:srgbClr val="746558"/>
                </a:solidFill>
                <a:latin typeface="Arial"/>
                <a:ea typeface="Arial"/>
                <a:cs typeface="Arial"/>
                <a:sym typeface="Arial"/>
              </a:defRPr>
            </a:pPr>
            <a:r>
              <a:rPr b="1" u="sng" dirty="0"/>
              <a:t>Mentor TA</a:t>
            </a:r>
            <a:r>
              <a:rPr dirty="0"/>
              <a:t>: Akanksha Dwivedi (P23CS0002), </a:t>
            </a:r>
            <a:r>
              <a:rPr dirty="0" err="1"/>
              <a:t>Sanidhya</a:t>
            </a:r>
            <a:r>
              <a:rPr dirty="0"/>
              <a:t> S. Johri (B20CS061)</a:t>
            </a:r>
          </a:p>
          <a:p>
            <a:pPr>
              <a:lnSpc>
                <a:spcPts val="3300"/>
              </a:lnSpc>
              <a:defRPr sz="2000">
                <a:solidFill>
                  <a:srgbClr val="746558"/>
                </a:solidFill>
                <a:latin typeface="Arial"/>
                <a:ea typeface="Arial"/>
                <a:cs typeface="Arial"/>
                <a:sym typeface="Arial"/>
              </a:defRPr>
            </a:pPr>
            <a:r>
              <a:rPr b="1" u="sng" dirty="0"/>
              <a:t>Team Members</a:t>
            </a:r>
            <a:r>
              <a:rPr dirty="0"/>
              <a:t>: Raj Vijayvargiya (B22ES004), Dikshit Kumar (B22BB021), </a:t>
            </a:r>
            <a:r>
              <a:rPr dirty="0" err="1"/>
              <a:t>Hritin</a:t>
            </a:r>
            <a:r>
              <a:rPr dirty="0"/>
              <a:t> Raj (B22ES015), Abhishek Sharma (B22BB002)</a:t>
            </a:r>
          </a:p>
          <a:p>
            <a:pPr>
              <a:lnSpc>
                <a:spcPts val="3300"/>
              </a:lnSpc>
              <a:defRPr sz="2000">
                <a:solidFill>
                  <a:srgbClr val="746558"/>
                </a:solidFill>
                <a:latin typeface="Arial"/>
                <a:ea typeface="Arial"/>
                <a:cs typeface="Arial"/>
                <a:sym typeface="Arial"/>
              </a:defRPr>
            </a:pPr>
            <a:endParaRPr dirty="0"/>
          </a:p>
          <a:p>
            <a:pPr>
              <a:lnSpc>
                <a:spcPts val="3300"/>
              </a:lnSpc>
              <a:defRPr sz="2000">
                <a:solidFill>
                  <a:srgbClr val="746558"/>
                </a:solidFill>
                <a:latin typeface="Arial"/>
                <a:ea typeface="Arial"/>
                <a:cs typeface="Arial"/>
                <a:sym typeface="Arial"/>
              </a:defRPr>
            </a:pPr>
            <a:r>
              <a:rPr u="sng" dirty="0">
                <a:solidFill>
                  <a:srgbClr val="0563C1"/>
                </a:solidFill>
                <a:uFill>
                  <a:solidFill>
                    <a:srgbClr val="0563C1"/>
                  </a:solidFill>
                </a:uFill>
                <a:hlinkClick r:id="rId4" tooltip="Github Link"/>
              </a:rPr>
              <a:t>Github Link</a:t>
            </a:r>
            <a:endParaRPr lang="en-US" u="sng" dirty="0">
              <a:solidFill>
                <a:srgbClr val="0563C1"/>
              </a:solidFill>
              <a:uFill>
                <a:solidFill>
                  <a:srgbClr val="0563C1"/>
                </a:solidFill>
              </a:uFill>
              <a:hlinkClick r:id="rId4"/>
            </a:endParaRPr>
          </a:p>
          <a:p>
            <a:pPr>
              <a:lnSpc>
                <a:spcPts val="3300"/>
              </a:lnSpc>
              <a:defRPr sz="2000">
                <a:solidFill>
                  <a:srgbClr val="746558"/>
                </a:solidFill>
                <a:latin typeface="Arial"/>
                <a:ea typeface="Arial"/>
                <a:cs typeface="Arial"/>
                <a:sym typeface="Arial"/>
              </a:defRPr>
            </a:pPr>
            <a:endParaRPr u="sng" dirty="0">
              <a:solidFill>
                <a:srgbClr val="0563C1"/>
              </a:solidFill>
              <a:uFill>
                <a:solidFill>
                  <a:srgbClr val="0563C1"/>
                </a:solidFill>
              </a:uFill>
              <a:hlinkClick r:id="rId4"/>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0"/>
          <p:cNvSpPr/>
          <p:nvPr/>
        </p:nvSpPr>
        <p:spPr>
          <a:xfrm>
            <a:off x="0" y="0"/>
            <a:ext cx="14630400" cy="8229600"/>
          </a:xfrm>
          <a:prstGeom prst="rect">
            <a:avLst/>
          </a:prstGeom>
          <a:solidFill>
            <a:srgbClr val="DDCFBB"/>
          </a:solidFill>
          <a:ln w="12700">
            <a:miter lim="400000"/>
          </a:ln>
        </p:spPr>
        <p:txBody>
          <a:bodyPr lIns="45719" rIns="45719"/>
          <a:lstStyle/>
          <a:p>
            <a:endParaRPr/>
          </a:p>
        </p:txBody>
      </p:sp>
      <p:sp>
        <p:nvSpPr>
          <p:cNvPr id="157" name="Shape 1"/>
          <p:cNvSpPr/>
          <p:nvPr/>
        </p:nvSpPr>
        <p:spPr>
          <a:xfrm>
            <a:off x="0" y="0"/>
            <a:ext cx="14630400" cy="8442246"/>
          </a:xfrm>
          <a:prstGeom prst="rect">
            <a:avLst/>
          </a:prstGeom>
          <a:solidFill>
            <a:srgbClr val="F9F6F0"/>
          </a:solidFill>
          <a:ln w="12700">
            <a:miter lim="400000"/>
          </a:ln>
        </p:spPr>
        <p:txBody>
          <a:bodyPr lIns="45719" rIns="45719"/>
          <a:lstStyle/>
          <a:p>
            <a:endParaRPr/>
          </a:p>
        </p:txBody>
      </p:sp>
      <p:sp>
        <p:nvSpPr>
          <p:cNvPr id="158" name="Text 2"/>
          <p:cNvSpPr txBox="1"/>
          <p:nvPr/>
        </p:nvSpPr>
        <p:spPr>
          <a:xfrm>
            <a:off x="2102168" y="877888"/>
            <a:ext cx="5912168" cy="1691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6400"/>
              </a:lnSpc>
              <a:defRPr sz="5100" b="1">
                <a:solidFill>
                  <a:srgbClr val="484237"/>
                </a:solidFill>
                <a:latin typeface="Arial"/>
                <a:ea typeface="Arial"/>
                <a:cs typeface="Arial"/>
                <a:sym typeface="Arial"/>
              </a:defRPr>
            </a:lvl1pPr>
          </a:lstStyle>
          <a:p>
            <a:r>
              <a:t>Acknowledgment and Contributions</a:t>
            </a:r>
          </a:p>
        </p:txBody>
      </p:sp>
      <p:pic>
        <p:nvPicPr>
          <p:cNvPr id="159" name="Image 0" descr="Image 0"/>
          <p:cNvPicPr>
            <a:picLocks noChangeAspect="1"/>
          </p:cNvPicPr>
          <p:nvPr/>
        </p:nvPicPr>
        <p:blipFill>
          <a:blip r:embed="rId2"/>
          <a:stretch>
            <a:fillRect/>
          </a:stretch>
        </p:blipFill>
        <p:spPr>
          <a:xfrm>
            <a:off x="10092332" y="219914"/>
            <a:ext cx="2838034" cy="2838034"/>
          </a:xfrm>
          <a:prstGeom prst="rect">
            <a:avLst/>
          </a:prstGeom>
          <a:ln w="12700">
            <a:miter lim="400000"/>
          </a:ln>
        </p:spPr>
      </p:pic>
      <p:sp>
        <p:nvSpPr>
          <p:cNvPr id="160" name="Shape 6"/>
          <p:cNvSpPr/>
          <p:nvPr/>
        </p:nvSpPr>
        <p:spPr>
          <a:xfrm>
            <a:off x="989423" y="3280265"/>
            <a:ext cx="6163257" cy="4560745"/>
          </a:xfrm>
          <a:prstGeom prst="roundRect">
            <a:avLst>
              <a:gd name="adj" fmla="val 3472"/>
            </a:avLst>
          </a:prstGeom>
          <a:solidFill>
            <a:srgbClr val="EFE7D6"/>
          </a:solidFill>
          <a:ln w="12700">
            <a:miter lim="400000"/>
          </a:ln>
        </p:spPr>
        <p:txBody>
          <a:bodyPr lIns="45719" rIns="45719"/>
          <a:lstStyle/>
          <a:p>
            <a:endParaRPr/>
          </a:p>
        </p:txBody>
      </p:sp>
      <p:sp>
        <p:nvSpPr>
          <p:cNvPr id="161" name="Text 7"/>
          <p:cNvSpPr txBox="1"/>
          <p:nvPr/>
        </p:nvSpPr>
        <p:spPr>
          <a:xfrm>
            <a:off x="1502186" y="3390018"/>
            <a:ext cx="3960174"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200"/>
              </a:lnSpc>
              <a:defRPr sz="2500" b="1">
                <a:solidFill>
                  <a:srgbClr val="484237"/>
                </a:solidFill>
                <a:latin typeface="Arial"/>
                <a:ea typeface="Arial"/>
                <a:cs typeface="Arial"/>
                <a:sym typeface="Arial"/>
              </a:defRPr>
            </a:lvl1pPr>
          </a:lstStyle>
          <a:p>
            <a:r>
              <a:t>Acknowledgment</a:t>
            </a:r>
          </a:p>
        </p:txBody>
      </p:sp>
      <p:sp>
        <p:nvSpPr>
          <p:cNvPr id="162" name="Text 8"/>
          <p:cNvSpPr txBox="1"/>
          <p:nvPr/>
        </p:nvSpPr>
        <p:spPr>
          <a:xfrm>
            <a:off x="1298985" y="3983615"/>
            <a:ext cx="5544131" cy="34304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rPr dirty="0"/>
              <a:t>1.</a:t>
            </a:r>
            <a:r>
              <a:rPr u="sng" dirty="0">
                <a:solidFill>
                  <a:srgbClr val="0563C1"/>
                </a:solidFill>
                <a:uFill>
                  <a:solidFill>
                    <a:srgbClr val="0563C1"/>
                  </a:solidFill>
                </a:uFill>
                <a:hlinkClick r:id="rId3"/>
              </a:rPr>
              <a:t>https://www.highradius.com/resources/glossary/cash-flow-optimization/</a:t>
            </a:r>
          </a:p>
          <a:p>
            <a:pPr>
              <a:lnSpc>
                <a:spcPts val="3300"/>
              </a:lnSpc>
              <a:defRPr sz="2000">
                <a:solidFill>
                  <a:srgbClr val="746558"/>
                </a:solidFill>
                <a:latin typeface="Arial"/>
                <a:ea typeface="Arial"/>
                <a:cs typeface="Arial"/>
                <a:sym typeface="Arial"/>
              </a:defRPr>
            </a:pPr>
            <a:r>
              <a:rPr dirty="0"/>
              <a:t>2. </a:t>
            </a:r>
            <a:r>
              <a:rPr u="sng" dirty="0">
                <a:solidFill>
                  <a:srgbClr val="0563C1"/>
                </a:solidFill>
                <a:uFill>
                  <a:solidFill>
                    <a:srgbClr val="0563C1"/>
                  </a:solidFill>
                </a:uFill>
                <a:hlinkClick r:id="rId4"/>
              </a:rPr>
              <a:t>https://treasuryxl.com/blog/the-ultimate-guide-for-achieving-efficient-and-safe-multibank-cash-visibility-and-payments/</a:t>
            </a:r>
          </a:p>
          <a:p>
            <a:pPr>
              <a:lnSpc>
                <a:spcPts val="3300"/>
              </a:lnSpc>
              <a:defRPr sz="2000">
                <a:solidFill>
                  <a:srgbClr val="746558"/>
                </a:solidFill>
                <a:latin typeface="Arial"/>
                <a:ea typeface="Arial"/>
                <a:cs typeface="Arial"/>
                <a:sym typeface="Arial"/>
              </a:defRPr>
            </a:pPr>
            <a:r>
              <a:rPr dirty="0"/>
              <a:t>3. </a:t>
            </a:r>
            <a:r>
              <a:rPr u="sng" dirty="0">
                <a:solidFill>
                  <a:srgbClr val="0563C1"/>
                </a:solidFill>
                <a:uFill>
                  <a:solidFill>
                    <a:srgbClr val="0563C1"/>
                  </a:solidFill>
                </a:uFill>
                <a:hlinkClick r:id="rId5"/>
              </a:rPr>
              <a:t>https://www.analyticsinsight.net/career-at-jp-morgan-learn-these-programming-languages-now/</a:t>
            </a:r>
          </a:p>
        </p:txBody>
      </p:sp>
      <p:sp>
        <p:nvSpPr>
          <p:cNvPr id="163" name="Shape 9"/>
          <p:cNvSpPr/>
          <p:nvPr/>
        </p:nvSpPr>
        <p:spPr>
          <a:xfrm>
            <a:off x="7542476" y="3265169"/>
            <a:ext cx="5544131" cy="4560744"/>
          </a:xfrm>
          <a:prstGeom prst="roundRect">
            <a:avLst>
              <a:gd name="adj" fmla="val 3472"/>
            </a:avLst>
          </a:prstGeom>
          <a:solidFill>
            <a:srgbClr val="EFE7D6"/>
          </a:solidFill>
          <a:ln w="12700">
            <a:miter lim="400000"/>
          </a:ln>
        </p:spPr>
        <p:txBody>
          <a:bodyPr lIns="45719" rIns="45719"/>
          <a:lstStyle/>
          <a:p>
            <a:endParaRPr/>
          </a:p>
        </p:txBody>
      </p:sp>
      <p:sp>
        <p:nvSpPr>
          <p:cNvPr id="164" name="Text 10"/>
          <p:cNvSpPr txBox="1"/>
          <p:nvPr/>
        </p:nvSpPr>
        <p:spPr>
          <a:xfrm>
            <a:off x="8083046" y="3390018"/>
            <a:ext cx="2185099"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Contributions</a:t>
            </a:r>
          </a:p>
        </p:txBody>
      </p:sp>
      <p:sp>
        <p:nvSpPr>
          <p:cNvPr id="165" name="Text 11"/>
          <p:cNvSpPr txBox="1"/>
          <p:nvPr/>
        </p:nvSpPr>
        <p:spPr>
          <a:xfrm>
            <a:off x="7672468" y="3860199"/>
            <a:ext cx="5085239" cy="38333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267368" indent="-267368">
              <a:lnSpc>
                <a:spcPts val="3300"/>
              </a:lnSpc>
              <a:buSzPct val="100000"/>
              <a:buAutoNum type="arabicPeriod"/>
              <a:defRPr sz="2000">
                <a:solidFill>
                  <a:srgbClr val="746558"/>
                </a:solidFill>
                <a:latin typeface="Arial"/>
                <a:ea typeface="Arial"/>
                <a:cs typeface="Arial"/>
                <a:sym typeface="Arial"/>
              </a:defRPr>
            </a:pPr>
            <a:r>
              <a:t>Raj Vijayvargiya: Code (printTransactions), ppt, report writing, content finding</a:t>
            </a:r>
          </a:p>
          <a:p>
            <a:pPr marL="267368" indent="-267368">
              <a:lnSpc>
                <a:spcPts val="3300"/>
              </a:lnSpc>
              <a:buSzPct val="100000"/>
              <a:buAutoNum type="arabicPeriod"/>
              <a:defRPr sz="2000">
                <a:solidFill>
                  <a:srgbClr val="746558"/>
                </a:solidFill>
                <a:latin typeface="Arial"/>
                <a:ea typeface="Arial"/>
                <a:cs typeface="Arial"/>
                <a:sym typeface="Arial"/>
              </a:defRPr>
            </a:pPr>
            <a:r>
              <a:t>Dikshit Kumar: Code (getLargestIdx), ppt, content finding</a:t>
            </a:r>
          </a:p>
          <a:p>
            <a:pPr marL="267368" indent="-267368">
              <a:lnSpc>
                <a:spcPts val="3300"/>
              </a:lnSpc>
              <a:buSzPct val="100000"/>
              <a:buAutoNum type="arabicPeriod"/>
              <a:defRPr sz="2000">
                <a:solidFill>
                  <a:srgbClr val="746558"/>
                </a:solidFill>
                <a:latin typeface="Arial"/>
                <a:ea typeface="Arial"/>
                <a:cs typeface="Arial"/>
                <a:sym typeface="Arial"/>
              </a:defRPr>
            </a:pPr>
            <a:r>
              <a:t>Hritin Raj: Code (getMinIdx), report writing, content finding</a:t>
            </a:r>
          </a:p>
          <a:p>
            <a:pPr marL="267368" indent="-267368">
              <a:lnSpc>
                <a:spcPts val="3300"/>
              </a:lnSpc>
              <a:buSzPct val="100000"/>
              <a:buAutoNum type="arabicPeriod"/>
              <a:defRPr sz="2000">
                <a:solidFill>
                  <a:srgbClr val="746558"/>
                </a:solidFill>
                <a:latin typeface="Arial"/>
                <a:ea typeface="Arial"/>
                <a:cs typeface="Arial"/>
                <a:sym typeface="Arial"/>
              </a:defRPr>
            </a:pPr>
            <a:r>
              <a:t>Abhishek Sharma: Code (getMaxIdx), content finding</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hape 0"/>
          <p:cNvSpPr/>
          <p:nvPr/>
        </p:nvSpPr>
        <p:spPr>
          <a:xfrm>
            <a:off x="0" y="0"/>
            <a:ext cx="14630400" cy="8229600"/>
          </a:xfrm>
          <a:prstGeom prst="rect">
            <a:avLst/>
          </a:prstGeom>
          <a:solidFill>
            <a:srgbClr val="DDCFBB"/>
          </a:solidFill>
          <a:ln w="12700">
            <a:miter lim="400000"/>
          </a:ln>
        </p:spPr>
        <p:txBody>
          <a:bodyPr lIns="45719" rIns="45719"/>
          <a:lstStyle/>
          <a:p>
            <a:endParaRPr/>
          </a:p>
        </p:txBody>
      </p:sp>
      <p:sp>
        <p:nvSpPr>
          <p:cNvPr id="28" name="Shape 1"/>
          <p:cNvSpPr/>
          <p:nvPr/>
        </p:nvSpPr>
        <p:spPr>
          <a:xfrm>
            <a:off x="0" y="0"/>
            <a:ext cx="14630400" cy="8229600"/>
          </a:xfrm>
          <a:prstGeom prst="rect">
            <a:avLst/>
          </a:prstGeom>
          <a:solidFill>
            <a:srgbClr val="F9F6F0"/>
          </a:solidFill>
          <a:ln w="12700">
            <a:miter lim="400000"/>
          </a:ln>
        </p:spPr>
        <p:txBody>
          <a:bodyPr lIns="45719" rIns="45719"/>
          <a:lstStyle/>
          <a:p>
            <a:endParaRPr/>
          </a:p>
        </p:txBody>
      </p:sp>
      <p:sp>
        <p:nvSpPr>
          <p:cNvPr id="29" name="Text 2"/>
          <p:cNvSpPr txBox="1"/>
          <p:nvPr/>
        </p:nvSpPr>
        <p:spPr>
          <a:xfrm>
            <a:off x="628356" y="316238"/>
            <a:ext cx="6006814" cy="8789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6400"/>
              </a:lnSpc>
              <a:defRPr sz="5100" b="1">
                <a:solidFill>
                  <a:srgbClr val="484237"/>
                </a:solidFill>
                <a:latin typeface="Arial"/>
                <a:ea typeface="Arial"/>
                <a:cs typeface="Arial"/>
                <a:sym typeface="Arial"/>
              </a:defRPr>
            </a:lvl1pPr>
          </a:lstStyle>
          <a:p>
            <a:r>
              <a:t>Problem Statement</a:t>
            </a:r>
          </a:p>
        </p:txBody>
      </p:sp>
      <p:sp>
        <p:nvSpPr>
          <p:cNvPr id="30" name="Shape 3"/>
          <p:cNvSpPr/>
          <p:nvPr/>
        </p:nvSpPr>
        <p:spPr>
          <a:xfrm>
            <a:off x="417632" y="1324870"/>
            <a:ext cx="593766" cy="593766"/>
          </a:xfrm>
          <a:prstGeom prst="roundRect">
            <a:avLst>
              <a:gd name="adj" fmla="val 26670"/>
            </a:avLst>
          </a:prstGeom>
          <a:solidFill>
            <a:srgbClr val="EFE7D6"/>
          </a:solidFill>
          <a:ln w="12700">
            <a:miter lim="400000"/>
          </a:ln>
        </p:spPr>
        <p:txBody>
          <a:bodyPr lIns="45719" rIns="45719"/>
          <a:lstStyle/>
          <a:p>
            <a:endParaRPr/>
          </a:p>
        </p:txBody>
      </p:sp>
      <p:sp>
        <p:nvSpPr>
          <p:cNvPr id="31" name="Text 4"/>
          <p:cNvSpPr txBox="1"/>
          <p:nvPr/>
        </p:nvSpPr>
        <p:spPr>
          <a:xfrm>
            <a:off x="552905" y="1374281"/>
            <a:ext cx="323098" cy="5609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1</a:t>
            </a:r>
          </a:p>
        </p:txBody>
      </p:sp>
      <p:sp>
        <p:nvSpPr>
          <p:cNvPr id="32" name="Text 5"/>
          <p:cNvSpPr txBox="1"/>
          <p:nvPr/>
        </p:nvSpPr>
        <p:spPr>
          <a:xfrm>
            <a:off x="1320959" y="1402896"/>
            <a:ext cx="1955811"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Introduction</a:t>
            </a:r>
          </a:p>
        </p:txBody>
      </p:sp>
      <p:sp>
        <p:nvSpPr>
          <p:cNvPr id="33" name="Text 6"/>
          <p:cNvSpPr txBox="1"/>
          <p:nvPr/>
        </p:nvSpPr>
        <p:spPr>
          <a:xfrm>
            <a:off x="1320899" y="1865260"/>
            <a:ext cx="12488483" cy="17378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300"/>
              </a:lnSpc>
              <a:defRPr sz="2000">
                <a:solidFill>
                  <a:srgbClr val="746558"/>
                </a:solidFill>
                <a:latin typeface="Arial"/>
                <a:ea typeface="Arial"/>
                <a:cs typeface="Arial"/>
                <a:sym typeface="Arial"/>
              </a:defRPr>
            </a:lvl1pPr>
          </a:lstStyle>
          <a:p>
            <a:r>
              <a:t>This innovative system aims to revolutionize the banking industry by optimizing cash flow and reducing transactional complexities across multiple financial institutions. Leveraging advanced data structures and algorithms, our team has developed a comprehensive solution to enhance financial efficiency and streamline cross-border payments.</a:t>
            </a:r>
          </a:p>
        </p:txBody>
      </p:sp>
      <p:pic>
        <p:nvPicPr>
          <p:cNvPr id="34" name="pasted-movie.png" descr="pasted-movie.png"/>
          <p:cNvPicPr>
            <a:picLocks noChangeAspect="1"/>
          </p:cNvPicPr>
          <p:nvPr/>
        </p:nvPicPr>
        <p:blipFill>
          <a:blip r:embed="rId2"/>
          <a:stretch>
            <a:fillRect/>
          </a:stretch>
        </p:blipFill>
        <p:spPr>
          <a:xfrm>
            <a:off x="763353" y="3833033"/>
            <a:ext cx="6317213" cy="3841549"/>
          </a:xfrm>
          <a:prstGeom prst="rect">
            <a:avLst/>
          </a:prstGeom>
          <a:ln w="12700">
            <a:miter lim="400000"/>
          </a:ln>
        </p:spPr>
      </p:pic>
      <p:pic>
        <p:nvPicPr>
          <p:cNvPr id="35" name="pasted-movie.png" descr="pasted-movie.png"/>
          <p:cNvPicPr>
            <a:picLocks noChangeAspect="1"/>
          </p:cNvPicPr>
          <p:nvPr/>
        </p:nvPicPr>
        <p:blipFill>
          <a:blip r:embed="rId3"/>
          <a:stretch>
            <a:fillRect/>
          </a:stretch>
        </p:blipFill>
        <p:spPr>
          <a:xfrm>
            <a:off x="7826035" y="3833033"/>
            <a:ext cx="5838643" cy="3841549"/>
          </a:xfrm>
          <a:prstGeom prst="rect">
            <a:avLst/>
          </a:prstGeom>
          <a:ln w="12700">
            <a:miter lim="400000"/>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hape 0"/>
          <p:cNvSpPr/>
          <p:nvPr/>
        </p:nvSpPr>
        <p:spPr>
          <a:xfrm>
            <a:off x="0" y="0"/>
            <a:ext cx="14630400" cy="8229600"/>
          </a:xfrm>
          <a:prstGeom prst="rect">
            <a:avLst/>
          </a:prstGeom>
          <a:solidFill>
            <a:srgbClr val="DDCFBB"/>
          </a:solidFill>
          <a:ln w="12700">
            <a:miter lim="400000"/>
          </a:ln>
        </p:spPr>
        <p:txBody>
          <a:bodyPr lIns="45719" rIns="45719"/>
          <a:lstStyle/>
          <a:p>
            <a:endParaRPr/>
          </a:p>
        </p:txBody>
      </p:sp>
      <p:sp>
        <p:nvSpPr>
          <p:cNvPr id="38" name="Shape 1"/>
          <p:cNvSpPr/>
          <p:nvPr/>
        </p:nvSpPr>
        <p:spPr>
          <a:xfrm>
            <a:off x="-1" y="-1"/>
            <a:ext cx="14630401" cy="8229601"/>
          </a:xfrm>
          <a:prstGeom prst="rect">
            <a:avLst/>
          </a:prstGeom>
          <a:solidFill>
            <a:srgbClr val="F9F6F0"/>
          </a:solidFill>
          <a:ln w="12700">
            <a:miter lim="400000"/>
          </a:ln>
        </p:spPr>
        <p:txBody>
          <a:bodyPr lIns="45719" rIns="45719"/>
          <a:lstStyle/>
          <a:p>
            <a:endParaRPr/>
          </a:p>
        </p:txBody>
      </p:sp>
      <p:sp>
        <p:nvSpPr>
          <p:cNvPr id="39" name="Shape 7"/>
          <p:cNvSpPr/>
          <p:nvPr/>
        </p:nvSpPr>
        <p:spPr>
          <a:xfrm>
            <a:off x="454077" y="873858"/>
            <a:ext cx="593766" cy="593766"/>
          </a:xfrm>
          <a:prstGeom prst="roundRect">
            <a:avLst>
              <a:gd name="adj" fmla="val 26670"/>
            </a:avLst>
          </a:prstGeom>
          <a:solidFill>
            <a:srgbClr val="EFE7D6"/>
          </a:solidFill>
          <a:ln w="12700">
            <a:miter lim="400000"/>
          </a:ln>
        </p:spPr>
        <p:txBody>
          <a:bodyPr lIns="45719" rIns="45719"/>
          <a:lstStyle/>
          <a:p>
            <a:endParaRPr/>
          </a:p>
        </p:txBody>
      </p:sp>
      <p:sp>
        <p:nvSpPr>
          <p:cNvPr id="40" name="Text 8"/>
          <p:cNvSpPr txBox="1"/>
          <p:nvPr/>
        </p:nvSpPr>
        <p:spPr>
          <a:xfrm>
            <a:off x="589411" y="923269"/>
            <a:ext cx="323098" cy="56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2</a:t>
            </a:r>
          </a:p>
        </p:txBody>
      </p:sp>
      <p:sp>
        <p:nvSpPr>
          <p:cNvPr id="41" name="Text 9"/>
          <p:cNvSpPr txBox="1"/>
          <p:nvPr/>
        </p:nvSpPr>
        <p:spPr>
          <a:xfrm>
            <a:off x="1357404" y="964584"/>
            <a:ext cx="1268411"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Domain</a:t>
            </a:r>
          </a:p>
        </p:txBody>
      </p:sp>
      <p:sp>
        <p:nvSpPr>
          <p:cNvPr id="42" name="Text 10"/>
          <p:cNvSpPr txBox="1"/>
          <p:nvPr/>
        </p:nvSpPr>
        <p:spPr>
          <a:xfrm>
            <a:off x="1357404" y="1535251"/>
            <a:ext cx="3281250" cy="4805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300"/>
              </a:lnSpc>
              <a:defRPr sz="2000">
                <a:solidFill>
                  <a:srgbClr val="746558"/>
                </a:solidFill>
                <a:latin typeface="Arial"/>
                <a:ea typeface="Arial"/>
                <a:cs typeface="Arial"/>
                <a:sym typeface="Arial"/>
              </a:defRPr>
            </a:lvl1pPr>
          </a:lstStyle>
          <a:p>
            <a:r>
              <a:t>Finance and banking sector.</a:t>
            </a:r>
          </a:p>
        </p:txBody>
      </p:sp>
      <p:sp>
        <p:nvSpPr>
          <p:cNvPr id="43" name="Shape 11"/>
          <p:cNvSpPr/>
          <p:nvPr/>
        </p:nvSpPr>
        <p:spPr>
          <a:xfrm>
            <a:off x="7237818" y="946768"/>
            <a:ext cx="593766" cy="593766"/>
          </a:xfrm>
          <a:prstGeom prst="roundRect">
            <a:avLst>
              <a:gd name="adj" fmla="val 26670"/>
            </a:avLst>
          </a:prstGeom>
          <a:solidFill>
            <a:srgbClr val="EFE7D6"/>
          </a:solidFill>
          <a:ln w="12700">
            <a:miter lim="400000"/>
          </a:ln>
        </p:spPr>
        <p:txBody>
          <a:bodyPr lIns="45719" rIns="45719"/>
          <a:lstStyle/>
          <a:p>
            <a:endParaRPr/>
          </a:p>
        </p:txBody>
      </p:sp>
      <p:sp>
        <p:nvSpPr>
          <p:cNvPr id="44" name="Text 12"/>
          <p:cNvSpPr txBox="1"/>
          <p:nvPr/>
        </p:nvSpPr>
        <p:spPr>
          <a:xfrm>
            <a:off x="7373151" y="996179"/>
            <a:ext cx="323099" cy="56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3</a:t>
            </a:r>
          </a:p>
        </p:txBody>
      </p:sp>
      <p:sp>
        <p:nvSpPr>
          <p:cNvPr id="45" name="Text 13"/>
          <p:cNvSpPr txBox="1"/>
          <p:nvPr/>
        </p:nvSpPr>
        <p:spPr>
          <a:xfrm>
            <a:off x="8141145" y="1037493"/>
            <a:ext cx="1815510"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Importance</a:t>
            </a:r>
          </a:p>
        </p:txBody>
      </p:sp>
      <p:sp>
        <p:nvSpPr>
          <p:cNvPr id="46" name="Text 14"/>
          <p:cNvSpPr txBox="1"/>
          <p:nvPr/>
        </p:nvSpPr>
        <p:spPr>
          <a:xfrm>
            <a:off x="8141145" y="1608160"/>
            <a:ext cx="5244585" cy="899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300"/>
              </a:lnSpc>
              <a:defRPr sz="2000">
                <a:solidFill>
                  <a:srgbClr val="746558"/>
                </a:solidFill>
                <a:latin typeface="Arial"/>
                <a:ea typeface="Arial"/>
                <a:cs typeface="Arial"/>
                <a:sym typeface="Arial"/>
              </a:defRPr>
            </a:lvl1pPr>
          </a:lstStyle>
          <a:p>
            <a:r>
              <a:t>Enhancing financial efficiency and reducing transactional complexities.</a:t>
            </a:r>
          </a:p>
        </p:txBody>
      </p:sp>
      <p:sp>
        <p:nvSpPr>
          <p:cNvPr id="47" name="Shape 15"/>
          <p:cNvSpPr/>
          <p:nvPr/>
        </p:nvSpPr>
        <p:spPr>
          <a:xfrm>
            <a:off x="473285" y="3311833"/>
            <a:ext cx="593766" cy="593766"/>
          </a:xfrm>
          <a:prstGeom prst="roundRect">
            <a:avLst>
              <a:gd name="adj" fmla="val 26670"/>
            </a:avLst>
          </a:prstGeom>
          <a:solidFill>
            <a:srgbClr val="EFE7D6"/>
          </a:solidFill>
          <a:ln w="12700">
            <a:miter lim="400000"/>
          </a:ln>
        </p:spPr>
        <p:txBody>
          <a:bodyPr lIns="45719" rIns="45719"/>
          <a:lstStyle/>
          <a:p>
            <a:endParaRPr/>
          </a:p>
        </p:txBody>
      </p:sp>
      <p:sp>
        <p:nvSpPr>
          <p:cNvPr id="48" name="Text 16"/>
          <p:cNvSpPr txBox="1"/>
          <p:nvPr/>
        </p:nvSpPr>
        <p:spPr>
          <a:xfrm>
            <a:off x="608619" y="3361244"/>
            <a:ext cx="323099" cy="56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4</a:t>
            </a:r>
          </a:p>
        </p:txBody>
      </p:sp>
      <p:sp>
        <p:nvSpPr>
          <p:cNvPr id="49" name="Text 17"/>
          <p:cNvSpPr txBox="1"/>
          <p:nvPr/>
        </p:nvSpPr>
        <p:spPr>
          <a:xfrm>
            <a:off x="1376612" y="3402558"/>
            <a:ext cx="1797991" cy="483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Challenges</a:t>
            </a:r>
          </a:p>
        </p:txBody>
      </p:sp>
      <p:sp>
        <p:nvSpPr>
          <p:cNvPr id="50" name="Text 18"/>
          <p:cNvSpPr txBox="1"/>
          <p:nvPr/>
        </p:nvSpPr>
        <p:spPr>
          <a:xfrm>
            <a:off x="1376612" y="3973225"/>
            <a:ext cx="5244584" cy="13187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300"/>
              </a:lnSpc>
              <a:defRPr sz="2000">
                <a:solidFill>
                  <a:srgbClr val="746558"/>
                </a:solidFill>
                <a:latin typeface="Arial"/>
                <a:ea typeface="Arial"/>
                <a:cs typeface="Arial"/>
                <a:sym typeface="Arial"/>
              </a:defRPr>
            </a:lvl1pPr>
          </a:lstStyle>
          <a:p>
            <a:r>
              <a:t>Managing multiple payment modes, minimizing costs, and ensuring equitable funds distribution.</a:t>
            </a:r>
          </a:p>
        </p:txBody>
      </p:sp>
      <p:sp>
        <p:nvSpPr>
          <p:cNvPr id="51" name="Shape 15"/>
          <p:cNvSpPr/>
          <p:nvPr/>
        </p:nvSpPr>
        <p:spPr>
          <a:xfrm>
            <a:off x="7072814" y="3331534"/>
            <a:ext cx="593766" cy="593766"/>
          </a:xfrm>
          <a:prstGeom prst="roundRect">
            <a:avLst>
              <a:gd name="adj" fmla="val 26670"/>
            </a:avLst>
          </a:prstGeom>
          <a:solidFill>
            <a:srgbClr val="EFE7D6"/>
          </a:solidFill>
          <a:ln w="12700">
            <a:miter lim="400000"/>
          </a:ln>
        </p:spPr>
        <p:txBody>
          <a:bodyPr lIns="45719" rIns="45719"/>
          <a:lstStyle/>
          <a:p>
            <a:endParaRPr/>
          </a:p>
        </p:txBody>
      </p:sp>
      <p:sp>
        <p:nvSpPr>
          <p:cNvPr id="52" name="Text 16"/>
          <p:cNvSpPr txBox="1"/>
          <p:nvPr/>
        </p:nvSpPr>
        <p:spPr>
          <a:xfrm>
            <a:off x="7208148" y="3380945"/>
            <a:ext cx="323099" cy="5609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5</a:t>
            </a:r>
          </a:p>
        </p:txBody>
      </p:sp>
      <p:sp>
        <p:nvSpPr>
          <p:cNvPr id="53" name="Text 17"/>
          <p:cNvSpPr txBox="1"/>
          <p:nvPr/>
        </p:nvSpPr>
        <p:spPr>
          <a:xfrm>
            <a:off x="7967391" y="3383793"/>
            <a:ext cx="6081762" cy="8902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200"/>
              </a:lnSpc>
              <a:defRPr sz="2500" b="1">
                <a:solidFill>
                  <a:srgbClr val="484237"/>
                </a:solidFill>
                <a:latin typeface="Arial"/>
                <a:ea typeface="Arial"/>
                <a:cs typeface="Arial"/>
                <a:sym typeface="Arial"/>
              </a:defRPr>
            </a:lvl1pPr>
          </a:lstStyle>
          <a:p>
            <a:r>
              <a:t>Why data-driven solution looks promising?</a:t>
            </a:r>
          </a:p>
        </p:txBody>
      </p:sp>
      <p:sp>
        <p:nvSpPr>
          <p:cNvPr id="54" name="Text 18"/>
          <p:cNvSpPr txBox="1"/>
          <p:nvPr/>
        </p:nvSpPr>
        <p:spPr>
          <a:xfrm>
            <a:off x="8037790" y="4419233"/>
            <a:ext cx="5244585" cy="25760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300"/>
              </a:lnSpc>
              <a:defRPr sz="2000">
                <a:solidFill>
                  <a:srgbClr val="746558"/>
                </a:solidFill>
                <a:latin typeface="Arial"/>
                <a:ea typeface="Arial"/>
                <a:cs typeface="Arial"/>
                <a:sym typeface="Arial"/>
              </a:defRPr>
            </a:lvl1pPr>
          </a:lstStyle>
          <a:p>
            <a:r>
              <a:t>Data-driven solutions promise improved decision-making, enhanced efficiency, customized offerings, risk mitigation, scalability, flexibility, and competitive advantage in optimizing cash flow management for banks.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0"/>
          <p:cNvSpPr/>
          <p:nvPr/>
        </p:nvSpPr>
        <p:spPr>
          <a:xfrm>
            <a:off x="-213361" y="-253812"/>
            <a:ext cx="14630401" cy="8229601"/>
          </a:xfrm>
          <a:prstGeom prst="rect">
            <a:avLst/>
          </a:prstGeom>
          <a:solidFill>
            <a:srgbClr val="DDCFBB"/>
          </a:solidFill>
          <a:ln w="12700">
            <a:miter lim="400000"/>
          </a:ln>
        </p:spPr>
        <p:txBody>
          <a:bodyPr lIns="45719" rIns="45719"/>
          <a:lstStyle/>
          <a:p>
            <a:endParaRPr/>
          </a:p>
        </p:txBody>
      </p:sp>
      <p:sp>
        <p:nvSpPr>
          <p:cNvPr id="57" name="Shape 1"/>
          <p:cNvSpPr/>
          <p:nvPr/>
        </p:nvSpPr>
        <p:spPr>
          <a:xfrm>
            <a:off x="-184318" y="24350"/>
            <a:ext cx="14767280" cy="8130100"/>
          </a:xfrm>
          <a:prstGeom prst="rect">
            <a:avLst/>
          </a:prstGeom>
          <a:solidFill>
            <a:srgbClr val="F9F6F0"/>
          </a:solidFill>
          <a:ln w="12700">
            <a:miter lim="400000"/>
          </a:ln>
        </p:spPr>
        <p:txBody>
          <a:bodyPr lIns="45719" rIns="45719"/>
          <a:lstStyle/>
          <a:p>
            <a:endParaRPr/>
          </a:p>
        </p:txBody>
      </p:sp>
      <p:pic>
        <p:nvPicPr>
          <p:cNvPr id="58" name="Image 0" descr="Image 0"/>
          <p:cNvPicPr>
            <a:picLocks noChangeAspect="1"/>
          </p:cNvPicPr>
          <p:nvPr/>
        </p:nvPicPr>
        <p:blipFill>
          <a:blip r:embed="rId2"/>
          <a:srcRect l="2522"/>
          <a:stretch>
            <a:fillRect/>
          </a:stretch>
        </p:blipFill>
        <p:spPr>
          <a:xfrm>
            <a:off x="9447271" y="-140"/>
            <a:ext cx="5181601" cy="8332288"/>
          </a:xfrm>
          <a:prstGeom prst="rect">
            <a:avLst/>
          </a:prstGeom>
          <a:ln w="12700">
            <a:miter lim="400000"/>
          </a:ln>
        </p:spPr>
      </p:pic>
      <p:pic>
        <p:nvPicPr>
          <p:cNvPr id="59" name="Image 1" descr="Image 1"/>
          <p:cNvPicPr>
            <a:picLocks noChangeAspect="1"/>
          </p:cNvPicPr>
          <p:nvPr/>
        </p:nvPicPr>
        <p:blipFill>
          <a:blip r:embed="rId3"/>
          <a:stretch>
            <a:fillRect/>
          </a:stretch>
        </p:blipFill>
        <p:spPr>
          <a:xfrm>
            <a:off x="9571274" y="1158954"/>
            <a:ext cx="4826676" cy="6205776"/>
          </a:xfrm>
          <a:prstGeom prst="rect">
            <a:avLst/>
          </a:prstGeom>
          <a:ln w="12700">
            <a:miter lim="400000"/>
          </a:ln>
        </p:spPr>
      </p:pic>
      <p:sp>
        <p:nvSpPr>
          <p:cNvPr id="60" name="Text 2"/>
          <p:cNvSpPr txBox="1"/>
          <p:nvPr/>
        </p:nvSpPr>
        <p:spPr>
          <a:xfrm>
            <a:off x="1110297" y="549230"/>
            <a:ext cx="2838511" cy="56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800"/>
              </a:lnSpc>
              <a:defRPr sz="3100" b="1">
                <a:solidFill>
                  <a:srgbClr val="484237"/>
                </a:solidFill>
                <a:latin typeface="Arial"/>
                <a:ea typeface="Arial"/>
                <a:cs typeface="Arial"/>
                <a:sym typeface="Arial"/>
              </a:defRPr>
            </a:lvl1pPr>
          </a:lstStyle>
          <a:p>
            <a:r>
              <a:t>Current Status</a:t>
            </a:r>
          </a:p>
        </p:txBody>
      </p:sp>
      <p:sp>
        <p:nvSpPr>
          <p:cNvPr id="61" name="Shape 3"/>
          <p:cNvSpPr/>
          <p:nvPr/>
        </p:nvSpPr>
        <p:spPr>
          <a:xfrm>
            <a:off x="1145858" y="1263640"/>
            <a:ext cx="52625" cy="6685003"/>
          </a:xfrm>
          <a:prstGeom prst="rect">
            <a:avLst/>
          </a:prstGeom>
          <a:solidFill>
            <a:srgbClr val="D2CCC5"/>
          </a:solidFill>
          <a:ln w="12700">
            <a:miter lim="400000"/>
          </a:ln>
        </p:spPr>
        <p:txBody>
          <a:bodyPr lIns="45719" rIns="45719"/>
          <a:lstStyle/>
          <a:p>
            <a:endParaRPr/>
          </a:p>
        </p:txBody>
      </p:sp>
      <p:sp>
        <p:nvSpPr>
          <p:cNvPr id="62" name="Shape 4"/>
          <p:cNvSpPr/>
          <p:nvPr/>
        </p:nvSpPr>
        <p:spPr>
          <a:xfrm>
            <a:off x="1469053" y="1740187"/>
            <a:ext cx="923688" cy="52746"/>
          </a:xfrm>
          <a:prstGeom prst="rect">
            <a:avLst/>
          </a:prstGeom>
          <a:solidFill>
            <a:srgbClr val="D2CCC5"/>
          </a:solidFill>
          <a:ln w="12700">
            <a:miter lim="400000"/>
          </a:ln>
        </p:spPr>
        <p:txBody>
          <a:bodyPr lIns="45719" rIns="45719"/>
          <a:lstStyle/>
          <a:p>
            <a:endParaRPr/>
          </a:p>
        </p:txBody>
      </p:sp>
      <p:sp>
        <p:nvSpPr>
          <p:cNvPr id="63" name="Shape 5"/>
          <p:cNvSpPr/>
          <p:nvPr/>
        </p:nvSpPr>
        <p:spPr>
          <a:xfrm>
            <a:off x="875287" y="1469737"/>
            <a:ext cx="593767" cy="593766"/>
          </a:xfrm>
          <a:prstGeom prst="roundRect">
            <a:avLst>
              <a:gd name="adj" fmla="val 26670"/>
            </a:avLst>
          </a:prstGeom>
          <a:solidFill>
            <a:srgbClr val="EFE7D6"/>
          </a:solidFill>
          <a:ln w="12700">
            <a:miter lim="400000"/>
          </a:ln>
        </p:spPr>
        <p:txBody>
          <a:bodyPr lIns="45719" rIns="45719"/>
          <a:lstStyle/>
          <a:p>
            <a:endParaRPr/>
          </a:p>
        </p:txBody>
      </p:sp>
      <p:sp>
        <p:nvSpPr>
          <p:cNvPr id="64" name="Text 6"/>
          <p:cNvSpPr txBox="1"/>
          <p:nvPr/>
        </p:nvSpPr>
        <p:spPr>
          <a:xfrm>
            <a:off x="1010562" y="1519148"/>
            <a:ext cx="323098" cy="56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1</a:t>
            </a:r>
          </a:p>
        </p:txBody>
      </p:sp>
      <p:sp>
        <p:nvSpPr>
          <p:cNvPr id="65" name="Text 7"/>
          <p:cNvSpPr txBox="1"/>
          <p:nvPr/>
        </p:nvSpPr>
        <p:spPr>
          <a:xfrm>
            <a:off x="2669500" y="1499238"/>
            <a:ext cx="3034039" cy="483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Research Overview</a:t>
            </a:r>
          </a:p>
        </p:txBody>
      </p:sp>
      <p:sp>
        <p:nvSpPr>
          <p:cNvPr id="66" name="Text 8"/>
          <p:cNvSpPr txBox="1"/>
          <p:nvPr/>
        </p:nvSpPr>
        <p:spPr>
          <a:xfrm>
            <a:off x="2080219" y="1849500"/>
            <a:ext cx="6759557" cy="21569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 Manual reconciliation methods still prevalent, though prone to errors and lack scalability.</a:t>
            </a:r>
          </a:p>
          <a:p>
            <a:pPr>
              <a:lnSpc>
                <a:spcPts val="3300"/>
              </a:lnSpc>
              <a:defRPr sz="2000">
                <a:solidFill>
                  <a:srgbClr val="746558"/>
                </a:solidFill>
                <a:latin typeface="Arial"/>
                <a:ea typeface="Arial"/>
                <a:cs typeface="Arial"/>
                <a:sym typeface="Arial"/>
              </a:defRPr>
            </a:pPr>
            <a:r>
              <a:t>~ Automated reconciliation systems improving efficiency but require significant investment.</a:t>
            </a:r>
          </a:p>
        </p:txBody>
      </p:sp>
      <p:sp>
        <p:nvSpPr>
          <p:cNvPr id="67" name="Shape 9"/>
          <p:cNvSpPr/>
          <p:nvPr/>
        </p:nvSpPr>
        <p:spPr>
          <a:xfrm>
            <a:off x="1469053" y="3947011"/>
            <a:ext cx="923688" cy="52746"/>
          </a:xfrm>
          <a:prstGeom prst="rect">
            <a:avLst/>
          </a:prstGeom>
          <a:solidFill>
            <a:srgbClr val="D2CCC5"/>
          </a:solidFill>
          <a:ln w="12700">
            <a:miter lim="400000"/>
          </a:ln>
        </p:spPr>
        <p:txBody>
          <a:bodyPr lIns="45719" rIns="45719"/>
          <a:lstStyle/>
          <a:p>
            <a:endParaRPr/>
          </a:p>
        </p:txBody>
      </p:sp>
      <p:sp>
        <p:nvSpPr>
          <p:cNvPr id="68" name="Shape 10"/>
          <p:cNvSpPr/>
          <p:nvPr/>
        </p:nvSpPr>
        <p:spPr>
          <a:xfrm>
            <a:off x="875287" y="3676560"/>
            <a:ext cx="593767" cy="593766"/>
          </a:xfrm>
          <a:prstGeom prst="roundRect">
            <a:avLst>
              <a:gd name="adj" fmla="val 26670"/>
            </a:avLst>
          </a:prstGeom>
          <a:solidFill>
            <a:srgbClr val="EFE7D6"/>
          </a:solidFill>
          <a:ln w="12700">
            <a:miter lim="400000"/>
          </a:ln>
        </p:spPr>
        <p:txBody>
          <a:bodyPr lIns="45719" rIns="45719"/>
          <a:lstStyle/>
          <a:p>
            <a:endParaRPr/>
          </a:p>
        </p:txBody>
      </p:sp>
      <p:sp>
        <p:nvSpPr>
          <p:cNvPr id="69" name="Text 11"/>
          <p:cNvSpPr txBox="1"/>
          <p:nvPr/>
        </p:nvSpPr>
        <p:spPr>
          <a:xfrm>
            <a:off x="1010621" y="3725971"/>
            <a:ext cx="323099" cy="56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2</a:t>
            </a:r>
          </a:p>
        </p:txBody>
      </p:sp>
      <p:sp>
        <p:nvSpPr>
          <p:cNvPr id="70" name="Text 12"/>
          <p:cNvSpPr txBox="1"/>
          <p:nvPr/>
        </p:nvSpPr>
        <p:spPr>
          <a:xfrm>
            <a:off x="2669499" y="3696205"/>
            <a:ext cx="3296815" cy="483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Limitations Identified</a:t>
            </a:r>
          </a:p>
        </p:txBody>
      </p:sp>
      <p:sp>
        <p:nvSpPr>
          <p:cNvPr id="71" name="Text 13"/>
          <p:cNvSpPr txBox="1"/>
          <p:nvPr/>
        </p:nvSpPr>
        <p:spPr>
          <a:xfrm>
            <a:off x="1940223" y="4063672"/>
            <a:ext cx="7039550" cy="21569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 Manual reconciliation methods are time-consuming, error-prone, and lack scalability.</a:t>
            </a:r>
          </a:p>
          <a:p>
            <a:pPr>
              <a:lnSpc>
                <a:spcPts val="3300"/>
              </a:lnSpc>
              <a:defRPr sz="2000">
                <a:solidFill>
                  <a:srgbClr val="746558"/>
                </a:solidFill>
                <a:latin typeface="Arial"/>
                <a:ea typeface="Arial"/>
                <a:cs typeface="Arial"/>
                <a:sym typeface="Arial"/>
              </a:defRPr>
            </a:pPr>
            <a:r>
              <a:t>~ Automated systems require significant investment and may not fully address complex cash flow optimization needs.</a:t>
            </a:r>
          </a:p>
        </p:txBody>
      </p:sp>
      <p:sp>
        <p:nvSpPr>
          <p:cNvPr id="72" name="Shape 14"/>
          <p:cNvSpPr/>
          <p:nvPr/>
        </p:nvSpPr>
        <p:spPr>
          <a:xfrm>
            <a:off x="1469053" y="6153834"/>
            <a:ext cx="923688" cy="52746"/>
          </a:xfrm>
          <a:prstGeom prst="rect">
            <a:avLst/>
          </a:prstGeom>
          <a:solidFill>
            <a:srgbClr val="D2CCC5"/>
          </a:solidFill>
          <a:ln w="12700">
            <a:miter lim="400000"/>
          </a:ln>
        </p:spPr>
        <p:txBody>
          <a:bodyPr lIns="45719" rIns="45719"/>
          <a:lstStyle/>
          <a:p>
            <a:endParaRPr/>
          </a:p>
        </p:txBody>
      </p:sp>
      <p:sp>
        <p:nvSpPr>
          <p:cNvPr id="73" name="Shape 15"/>
          <p:cNvSpPr/>
          <p:nvPr/>
        </p:nvSpPr>
        <p:spPr>
          <a:xfrm>
            <a:off x="875287" y="5883384"/>
            <a:ext cx="593767" cy="593766"/>
          </a:xfrm>
          <a:prstGeom prst="roundRect">
            <a:avLst>
              <a:gd name="adj" fmla="val 26670"/>
            </a:avLst>
          </a:prstGeom>
          <a:solidFill>
            <a:srgbClr val="EFE7D6"/>
          </a:solidFill>
          <a:ln w="12700">
            <a:miter lim="400000"/>
          </a:ln>
        </p:spPr>
        <p:txBody>
          <a:bodyPr lIns="45719" rIns="45719"/>
          <a:lstStyle/>
          <a:p>
            <a:endParaRPr/>
          </a:p>
        </p:txBody>
      </p:sp>
      <p:sp>
        <p:nvSpPr>
          <p:cNvPr id="74" name="Text 16"/>
          <p:cNvSpPr txBox="1"/>
          <p:nvPr/>
        </p:nvSpPr>
        <p:spPr>
          <a:xfrm>
            <a:off x="1010621" y="5932794"/>
            <a:ext cx="323098" cy="5609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3</a:t>
            </a:r>
          </a:p>
        </p:txBody>
      </p:sp>
      <p:sp>
        <p:nvSpPr>
          <p:cNvPr id="75" name="Text 17"/>
          <p:cNvSpPr txBox="1"/>
          <p:nvPr/>
        </p:nvSpPr>
        <p:spPr>
          <a:xfrm>
            <a:off x="2529552" y="5887485"/>
            <a:ext cx="4055373"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Opportunities Recognized</a:t>
            </a:r>
          </a:p>
        </p:txBody>
      </p:sp>
      <p:sp>
        <p:nvSpPr>
          <p:cNvPr id="76" name="Text 18"/>
          <p:cNvSpPr txBox="1"/>
          <p:nvPr/>
        </p:nvSpPr>
        <p:spPr>
          <a:xfrm>
            <a:off x="1745952" y="6194295"/>
            <a:ext cx="7039551" cy="21569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Utilizing machine learning algorithms to predict future cash flows and optimize transactions.</a:t>
            </a:r>
          </a:p>
          <a:p>
            <a:pPr>
              <a:lnSpc>
                <a:spcPts val="3300"/>
              </a:lnSpc>
              <a:defRPr sz="2000">
                <a:solidFill>
                  <a:srgbClr val="746558"/>
                </a:solidFill>
                <a:latin typeface="Arial"/>
                <a:ea typeface="Arial"/>
                <a:cs typeface="Arial"/>
                <a:sym typeface="Arial"/>
              </a:defRPr>
            </a:pPr>
            <a:r>
              <a:t>Implementing blockchain technology for secure and transparent financial transactions among multiple banks.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Shape 0"/>
          <p:cNvSpPr/>
          <p:nvPr/>
        </p:nvSpPr>
        <p:spPr>
          <a:xfrm>
            <a:off x="0" y="0"/>
            <a:ext cx="14630400" cy="8229600"/>
          </a:xfrm>
          <a:prstGeom prst="rect">
            <a:avLst/>
          </a:prstGeom>
          <a:solidFill>
            <a:srgbClr val="DDCFBB"/>
          </a:solidFill>
          <a:ln w="12700">
            <a:miter lim="400000"/>
          </a:ln>
        </p:spPr>
        <p:txBody>
          <a:bodyPr lIns="45719" rIns="45719"/>
          <a:lstStyle/>
          <a:p>
            <a:endParaRPr/>
          </a:p>
        </p:txBody>
      </p:sp>
      <p:sp>
        <p:nvSpPr>
          <p:cNvPr id="79" name="Shape 1"/>
          <p:cNvSpPr/>
          <p:nvPr/>
        </p:nvSpPr>
        <p:spPr>
          <a:xfrm>
            <a:off x="0" y="0"/>
            <a:ext cx="14630400" cy="8229600"/>
          </a:xfrm>
          <a:prstGeom prst="rect">
            <a:avLst/>
          </a:prstGeom>
          <a:solidFill>
            <a:srgbClr val="F9F6F0"/>
          </a:solidFill>
          <a:ln w="12700">
            <a:miter lim="400000"/>
          </a:ln>
        </p:spPr>
        <p:txBody>
          <a:bodyPr lIns="45719" rIns="45719"/>
          <a:lstStyle/>
          <a:p>
            <a:endParaRPr/>
          </a:p>
        </p:txBody>
      </p:sp>
      <p:sp>
        <p:nvSpPr>
          <p:cNvPr id="80" name="Text 2"/>
          <p:cNvSpPr txBox="1"/>
          <p:nvPr/>
        </p:nvSpPr>
        <p:spPr>
          <a:xfrm>
            <a:off x="1096327" y="593486"/>
            <a:ext cx="6522633" cy="8789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6400"/>
              </a:lnSpc>
              <a:defRPr sz="5100" b="1">
                <a:solidFill>
                  <a:srgbClr val="484237"/>
                </a:solidFill>
                <a:latin typeface="Arial"/>
                <a:ea typeface="Arial"/>
                <a:cs typeface="Arial"/>
                <a:sym typeface="Arial"/>
              </a:defRPr>
            </a:lvl1pPr>
          </a:lstStyle>
          <a:p>
            <a:r>
              <a:t>Existing Approaches</a:t>
            </a:r>
          </a:p>
        </p:txBody>
      </p:sp>
      <p:sp>
        <p:nvSpPr>
          <p:cNvPr id="81" name="Text 3"/>
          <p:cNvSpPr txBox="1"/>
          <p:nvPr/>
        </p:nvSpPr>
        <p:spPr>
          <a:xfrm>
            <a:off x="1187768" y="1905238"/>
            <a:ext cx="3102872" cy="483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Traditional Methods</a:t>
            </a:r>
          </a:p>
        </p:txBody>
      </p:sp>
      <p:sp>
        <p:nvSpPr>
          <p:cNvPr id="82" name="Text 4"/>
          <p:cNvSpPr txBox="1"/>
          <p:nvPr/>
        </p:nvSpPr>
        <p:spPr>
          <a:xfrm>
            <a:off x="1238568" y="2347714"/>
            <a:ext cx="5912168" cy="899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300"/>
              </a:lnSpc>
              <a:defRPr sz="2000">
                <a:solidFill>
                  <a:srgbClr val="746558"/>
                </a:solidFill>
                <a:latin typeface="Arial"/>
                <a:ea typeface="Arial"/>
                <a:cs typeface="Arial"/>
                <a:sym typeface="Arial"/>
              </a:defRPr>
            </a:lvl1pPr>
          </a:lstStyle>
          <a:p>
            <a:r>
              <a:t>Manual reconciliation processes and outdated banking systems.</a:t>
            </a:r>
          </a:p>
        </p:txBody>
      </p:sp>
      <p:sp>
        <p:nvSpPr>
          <p:cNvPr id="83" name="Text 5"/>
          <p:cNvSpPr txBox="1"/>
          <p:nvPr/>
        </p:nvSpPr>
        <p:spPr>
          <a:xfrm>
            <a:off x="1299528" y="4008358"/>
            <a:ext cx="1797991" cy="483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Challenges</a:t>
            </a:r>
          </a:p>
        </p:txBody>
      </p:sp>
      <p:sp>
        <p:nvSpPr>
          <p:cNvPr id="84" name="Text 6"/>
          <p:cNvSpPr txBox="1"/>
          <p:nvPr/>
        </p:nvSpPr>
        <p:spPr>
          <a:xfrm>
            <a:off x="1238568" y="4491474"/>
            <a:ext cx="7646750" cy="29951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Handling diverse payment modes across different banks.</a:t>
            </a:r>
          </a:p>
          <a:p>
            <a:pPr>
              <a:lnSpc>
                <a:spcPts val="3300"/>
              </a:lnSpc>
              <a:defRPr sz="2000">
                <a:solidFill>
                  <a:srgbClr val="746558"/>
                </a:solidFill>
                <a:latin typeface="Arial"/>
                <a:ea typeface="Arial"/>
                <a:cs typeface="Arial"/>
                <a:sym typeface="Arial"/>
              </a:defRPr>
            </a:pPr>
            <a:r>
              <a:t>Ensuring scalability to accommodate increasing transaction volumes.</a:t>
            </a:r>
          </a:p>
          <a:p>
            <a:pPr>
              <a:lnSpc>
                <a:spcPts val="3300"/>
              </a:lnSpc>
              <a:defRPr sz="2000">
                <a:solidFill>
                  <a:srgbClr val="746558"/>
                </a:solidFill>
                <a:latin typeface="Arial"/>
                <a:ea typeface="Arial"/>
                <a:cs typeface="Arial"/>
                <a:sym typeface="Arial"/>
              </a:defRPr>
            </a:pPr>
            <a:r>
              <a:t>Addressing security concerns related to financial data.</a:t>
            </a:r>
          </a:p>
          <a:p>
            <a:pPr>
              <a:lnSpc>
                <a:spcPts val="3300"/>
              </a:lnSpc>
              <a:defRPr sz="2000">
                <a:solidFill>
                  <a:srgbClr val="746558"/>
                </a:solidFill>
                <a:latin typeface="Arial"/>
                <a:ea typeface="Arial"/>
                <a:cs typeface="Arial"/>
                <a:sym typeface="Arial"/>
              </a:defRPr>
            </a:pPr>
            <a:r>
              <a:t>Adapting to dynamic changes in banking regulations and policies.</a:t>
            </a:r>
          </a:p>
          <a:p>
            <a:pPr>
              <a:lnSpc>
                <a:spcPts val="3300"/>
              </a:lnSpc>
              <a:defRPr sz="2000">
                <a:solidFill>
                  <a:srgbClr val="746558"/>
                </a:solidFill>
                <a:latin typeface="Arial"/>
                <a:ea typeface="Arial"/>
                <a:cs typeface="Arial"/>
                <a:sym typeface="Arial"/>
              </a:defRPr>
            </a:pPr>
            <a:r>
              <a:t>Optimizing transaction routes efficiently in complex networks.</a:t>
            </a:r>
          </a:p>
        </p:txBody>
      </p:sp>
      <p:pic>
        <p:nvPicPr>
          <p:cNvPr id="85" name="pasted-movie.png" descr="pasted-movie.png"/>
          <p:cNvPicPr>
            <a:picLocks noChangeAspect="1"/>
          </p:cNvPicPr>
          <p:nvPr/>
        </p:nvPicPr>
        <p:blipFill>
          <a:blip r:embed="rId2"/>
          <a:srcRect l="23834" r="25025"/>
          <a:stretch>
            <a:fillRect/>
          </a:stretch>
        </p:blipFill>
        <p:spPr>
          <a:xfrm>
            <a:off x="8412437" y="1717638"/>
            <a:ext cx="4577123" cy="2789901"/>
          </a:xfrm>
          <a:prstGeom prst="rect">
            <a:avLst/>
          </a:prstGeom>
          <a:ln w="12700">
            <a:miter lim="400000"/>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Shape 0"/>
          <p:cNvSpPr/>
          <p:nvPr/>
        </p:nvSpPr>
        <p:spPr>
          <a:xfrm>
            <a:off x="0" y="0"/>
            <a:ext cx="14630400" cy="8229600"/>
          </a:xfrm>
          <a:prstGeom prst="rect">
            <a:avLst/>
          </a:prstGeom>
          <a:solidFill>
            <a:srgbClr val="DDCFBB"/>
          </a:solidFill>
          <a:ln w="12700">
            <a:miter lim="400000"/>
          </a:ln>
        </p:spPr>
        <p:txBody>
          <a:bodyPr lIns="45719" rIns="45719"/>
          <a:lstStyle/>
          <a:p>
            <a:endParaRPr/>
          </a:p>
        </p:txBody>
      </p:sp>
      <p:sp>
        <p:nvSpPr>
          <p:cNvPr id="88" name="Shape 1"/>
          <p:cNvSpPr/>
          <p:nvPr/>
        </p:nvSpPr>
        <p:spPr>
          <a:xfrm>
            <a:off x="0" y="0"/>
            <a:ext cx="14630400" cy="8229600"/>
          </a:xfrm>
          <a:prstGeom prst="rect">
            <a:avLst/>
          </a:prstGeom>
          <a:solidFill>
            <a:srgbClr val="F9F6F0"/>
          </a:solidFill>
          <a:ln w="12700">
            <a:miter lim="400000"/>
          </a:ln>
        </p:spPr>
        <p:txBody>
          <a:bodyPr lIns="45719" rIns="45719"/>
          <a:lstStyle/>
          <a:p>
            <a:endParaRPr/>
          </a:p>
        </p:txBody>
      </p:sp>
      <p:sp>
        <p:nvSpPr>
          <p:cNvPr id="89" name="Text 2"/>
          <p:cNvSpPr txBox="1"/>
          <p:nvPr/>
        </p:nvSpPr>
        <p:spPr>
          <a:xfrm>
            <a:off x="1015048" y="304041"/>
            <a:ext cx="5861333" cy="8789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6400"/>
              </a:lnSpc>
              <a:defRPr sz="5100" b="1">
                <a:solidFill>
                  <a:srgbClr val="484237"/>
                </a:solidFill>
                <a:latin typeface="Arial"/>
                <a:ea typeface="Arial"/>
                <a:cs typeface="Arial"/>
                <a:sym typeface="Arial"/>
              </a:defRPr>
            </a:lvl1pPr>
          </a:lstStyle>
          <a:p>
            <a:r>
              <a:t>Proposed Solution</a:t>
            </a:r>
          </a:p>
        </p:txBody>
      </p:sp>
      <p:sp>
        <p:nvSpPr>
          <p:cNvPr id="90" name="Shape 3"/>
          <p:cNvSpPr/>
          <p:nvPr/>
        </p:nvSpPr>
        <p:spPr>
          <a:xfrm>
            <a:off x="889539" y="1286193"/>
            <a:ext cx="6193631" cy="3199925"/>
          </a:xfrm>
          <a:prstGeom prst="roundRect">
            <a:avLst>
              <a:gd name="adj" fmla="val 4949"/>
            </a:avLst>
          </a:prstGeom>
          <a:solidFill>
            <a:srgbClr val="EFE7D6"/>
          </a:solidFill>
          <a:ln w="12700">
            <a:miter lim="400000"/>
          </a:ln>
        </p:spPr>
        <p:txBody>
          <a:bodyPr lIns="45719" rIns="45719"/>
          <a:lstStyle/>
          <a:p>
            <a:endParaRPr/>
          </a:p>
        </p:txBody>
      </p:sp>
      <p:sp>
        <p:nvSpPr>
          <p:cNvPr id="91" name="Text 4"/>
          <p:cNvSpPr txBox="1"/>
          <p:nvPr/>
        </p:nvSpPr>
        <p:spPr>
          <a:xfrm>
            <a:off x="1199101" y="1550035"/>
            <a:ext cx="5574506" cy="8902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200"/>
              </a:lnSpc>
              <a:defRPr sz="2500" b="1">
                <a:solidFill>
                  <a:srgbClr val="484237"/>
                </a:solidFill>
                <a:latin typeface="Arial"/>
                <a:ea typeface="Arial"/>
                <a:cs typeface="Arial"/>
                <a:sym typeface="Arial"/>
              </a:defRPr>
            </a:lvl1pPr>
          </a:lstStyle>
          <a:p>
            <a:r>
              <a:t>Multi-Bank Payment Optimization System</a:t>
            </a:r>
          </a:p>
        </p:txBody>
      </p:sp>
      <p:sp>
        <p:nvSpPr>
          <p:cNvPr id="92" name="Text 5"/>
          <p:cNvSpPr txBox="1"/>
          <p:nvPr/>
        </p:nvSpPr>
        <p:spPr>
          <a:xfrm>
            <a:off x="1158460" y="2375535"/>
            <a:ext cx="5574507" cy="21569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Utilize a graph-based approach to model transaction flows between Indian banks.</a:t>
            </a:r>
          </a:p>
          <a:p>
            <a:pPr>
              <a:lnSpc>
                <a:spcPts val="3300"/>
              </a:lnSpc>
              <a:defRPr sz="2000">
                <a:solidFill>
                  <a:srgbClr val="746558"/>
                </a:solidFill>
                <a:latin typeface="Arial"/>
                <a:ea typeface="Arial"/>
                <a:cs typeface="Arial"/>
                <a:sym typeface="Arial"/>
              </a:defRPr>
            </a:pPr>
            <a:r>
              <a:t>Implement algorithms to minimize the number of transactions and balance among banks.</a:t>
            </a:r>
          </a:p>
        </p:txBody>
      </p:sp>
      <p:sp>
        <p:nvSpPr>
          <p:cNvPr id="93" name="Shape 6"/>
          <p:cNvSpPr/>
          <p:nvPr/>
        </p:nvSpPr>
        <p:spPr>
          <a:xfrm>
            <a:off x="7376000" y="1286193"/>
            <a:ext cx="6193632" cy="3199925"/>
          </a:xfrm>
          <a:prstGeom prst="roundRect">
            <a:avLst>
              <a:gd name="adj" fmla="val 4949"/>
            </a:avLst>
          </a:prstGeom>
          <a:solidFill>
            <a:srgbClr val="EFE7D6"/>
          </a:solidFill>
          <a:ln w="12700">
            <a:miter lim="400000"/>
          </a:ln>
        </p:spPr>
        <p:txBody>
          <a:bodyPr lIns="45719" rIns="45719"/>
          <a:lstStyle/>
          <a:p>
            <a:endParaRPr/>
          </a:p>
        </p:txBody>
      </p:sp>
      <p:sp>
        <p:nvSpPr>
          <p:cNvPr id="94" name="Text 7"/>
          <p:cNvSpPr txBox="1"/>
          <p:nvPr/>
        </p:nvSpPr>
        <p:spPr>
          <a:xfrm>
            <a:off x="7685564" y="1550035"/>
            <a:ext cx="3085199" cy="483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Results Highlighted</a:t>
            </a:r>
          </a:p>
        </p:txBody>
      </p:sp>
      <p:sp>
        <p:nvSpPr>
          <p:cNvPr id="95" name="Text 8"/>
          <p:cNvSpPr txBox="1"/>
          <p:nvPr/>
        </p:nvSpPr>
        <p:spPr>
          <a:xfrm>
            <a:off x="7685564" y="2120702"/>
            <a:ext cx="5574507" cy="21569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Optimized transaction flow among Indian banks with reduced number of transactions.</a:t>
            </a:r>
          </a:p>
          <a:p>
            <a:pPr>
              <a:lnSpc>
                <a:spcPts val="3300"/>
              </a:lnSpc>
              <a:defRPr sz="2000">
                <a:solidFill>
                  <a:srgbClr val="746558"/>
                </a:solidFill>
                <a:latin typeface="Arial"/>
                <a:ea typeface="Arial"/>
                <a:cs typeface="Arial"/>
                <a:sym typeface="Arial"/>
              </a:defRPr>
            </a:pPr>
            <a:r>
              <a:t>Minimized overall balance among banks, leading to efficient fund distribution.</a:t>
            </a:r>
          </a:p>
        </p:txBody>
      </p:sp>
      <p:sp>
        <p:nvSpPr>
          <p:cNvPr id="96" name="Shape 6"/>
          <p:cNvSpPr/>
          <p:nvPr/>
        </p:nvSpPr>
        <p:spPr>
          <a:xfrm>
            <a:off x="889539" y="4843649"/>
            <a:ext cx="6193631" cy="3199925"/>
          </a:xfrm>
          <a:prstGeom prst="roundRect">
            <a:avLst>
              <a:gd name="adj" fmla="val 4949"/>
            </a:avLst>
          </a:prstGeom>
          <a:solidFill>
            <a:srgbClr val="EFE7D6"/>
          </a:solidFill>
          <a:ln w="12700">
            <a:miter lim="400000"/>
          </a:ln>
        </p:spPr>
        <p:txBody>
          <a:bodyPr lIns="45719" rIns="45719"/>
          <a:lstStyle/>
          <a:p>
            <a:endParaRPr/>
          </a:p>
        </p:txBody>
      </p:sp>
      <p:sp>
        <p:nvSpPr>
          <p:cNvPr id="97" name="Text 7"/>
          <p:cNvSpPr txBox="1"/>
          <p:nvPr/>
        </p:nvSpPr>
        <p:spPr>
          <a:xfrm>
            <a:off x="1199102" y="5107491"/>
            <a:ext cx="2192075"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Cost Analysis</a:t>
            </a:r>
          </a:p>
        </p:txBody>
      </p:sp>
      <p:sp>
        <p:nvSpPr>
          <p:cNvPr id="98" name="Text 8"/>
          <p:cNvSpPr txBox="1"/>
          <p:nvPr/>
        </p:nvSpPr>
        <p:spPr>
          <a:xfrm>
            <a:off x="1199102" y="5678158"/>
            <a:ext cx="5574507" cy="21569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Implementation cost includes development time for coding and testing.</a:t>
            </a:r>
          </a:p>
          <a:p>
            <a:pPr>
              <a:lnSpc>
                <a:spcPts val="3300"/>
              </a:lnSpc>
              <a:defRPr sz="2000">
                <a:solidFill>
                  <a:srgbClr val="746558"/>
                </a:solidFill>
                <a:latin typeface="Arial"/>
                <a:ea typeface="Arial"/>
                <a:cs typeface="Arial"/>
                <a:sym typeface="Arial"/>
              </a:defRPr>
            </a:pPr>
            <a:r>
              <a:t>No direct financial cost incurred, but potential resource allocation required.</a:t>
            </a:r>
          </a:p>
        </p:txBody>
      </p:sp>
      <p:sp>
        <p:nvSpPr>
          <p:cNvPr id="99" name="Shape 6"/>
          <p:cNvSpPr/>
          <p:nvPr/>
        </p:nvSpPr>
        <p:spPr>
          <a:xfrm>
            <a:off x="7376000" y="4843649"/>
            <a:ext cx="6193632" cy="3199925"/>
          </a:xfrm>
          <a:prstGeom prst="roundRect">
            <a:avLst>
              <a:gd name="adj" fmla="val 4949"/>
            </a:avLst>
          </a:prstGeom>
          <a:solidFill>
            <a:srgbClr val="EFE7D6"/>
          </a:solidFill>
          <a:ln w="12700">
            <a:miter lim="400000"/>
          </a:ln>
        </p:spPr>
        <p:txBody>
          <a:bodyPr lIns="45719" rIns="45719"/>
          <a:lstStyle/>
          <a:p>
            <a:endParaRPr/>
          </a:p>
        </p:txBody>
      </p:sp>
      <p:sp>
        <p:nvSpPr>
          <p:cNvPr id="100" name="Text 7"/>
          <p:cNvSpPr txBox="1"/>
          <p:nvPr/>
        </p:nvSpPr>
        <p:spPr>
          <a:xfrm>
            <a:off x="7685564" y="5107491"/>
            <a:ext cx="3437891"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Cost-Benefit Trade-off</a:t>
            </a:r>
          </a:p>
        </p:txBody>
      </p:sp>
      <p:sp>
        <p:nvSpPr>
          <p:cNvPr id="101" name="Text 8"/>
          <p:cNvSpPr txBox="1"/>
          <p:nvPr/>
        </p:nvSpPr>
        <p:spPr>
          <a:xfrm>
            <a:off x="7685564" y="5678158"/>
            <a:ext cx="5574507" cy="25760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Initial investment in development and testing offset by long-term savings from optimized transactions.</a:t>
            </a:r>
          </a:p>
          <a:p>
            <a:pPr>
              <a:lnSpc>
                <a:spcPts val="3300"/>
              </a:lnSpc>
              <a:defRPr sz="2000">
                <a:solidFill>
                  <a:srgbClr val="746558"/>
                </a:solidFill>
                <a:latin typeface="Arial"/>
                <a:ea typeface="Arial"/>
                <a:cs typeface="Arial"/>
                <a:sym typeface="Arial"/>
              </a:defRPr>
            </a:pPr>
            <a:r>
              <a:t>Increased operational efficiency and reduced financial overhead justify the investment.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Shape 0"/>
          <p:cNvSpPr/>
          <p:nvPr/>
        </p:nvSpPr>
        <p:spPr>
          <a:xfrm>
            <a:off x="0" y="0"/>
            <a:ext cx="14630400" cy="8229600"/>
          </a:xfrm>
          <a:prstGeom prst="rect">
            <a:avLst/>
          </a:prstGeom>
          <a:solidFill>
            <a:srgbClr val="DDCFBB"/>
          </a:solidFill>
          <a:ln w="12700">
            <a:miter lim="400000"/>
          </a:ln>
        </p:spPr>
        <p:txBody>
          <a:bodyPr lIns="45719" rIns="45719"/>
          <a:lstStyle/>
          <a:p>
            <a:endParaRPr/>
          </a:p>
        </p:txBody>
      </p:sp>
      <p:sp>
        <p:nvSpPr>
          <p:cNvPr id="104" name="Shape 1"/>
          <p:cNvSpPr/>
          <p:nvPr/>
        </p:nvSpPr>
        <p:spPr>
          <a:xfrm>
            <a:off x="0" y="0"/>
            <a:ext cx="14630400" cy="8229600"/>
          </a:xfrm>
          <a:prstGeom prst="rect">
            <a:avLst/>
          </a:prstGeom>
          <a:solidFill>
            <a:srgbClr val="F9F6F0"/>
          </a:solidFill>
          <a:ln w="12700">
            <a:miter lim="400000"/>
          </a:ln>
        </p:spPr>
        <p:txBody>
          <a:bodyPr lIns="45719" rIns="45719"/>
          <a:lstStyle/>
          <a:p>
            <a:endParaRPr/>
          </a:p>
        </p:txBody>
      </p:sp>
      <p:pic>
        <p:nvPicPr>
          <p:cNvPr id="105"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06" name="Shape 2"/>
          <p:cNvSpPr/>
          <p:nvPr/>
        </p:nvSpPr>
        <p:spPr>
          <a:xfrm>
            <a:off x="0" y="0"/>
            <a:ext cx="14630400" cy="8229600"/>
          </a:xfrm>
          <a:prstGeom prst="rect">
            <a:avLst/>
          </a:prstGeom>
          <a:solidFill>
            <a:srgbClr val="F9F6F0">
              <a:alpha val="85000"/>
            </a:srgbClr>
          </a:solidFill>
          <a:ln w="12700">
            <a:miter lim="400000"/>
          </a:ln>
        </p:spPr>
        <p:txBody>
          <a:bodyPr lIns="45719" rIns="45719"/>
          <a:lstStyle/>
          <a:p>
            <a:endParaRPr/>
          </a:p>
        </p:txBody>
      </p:sp>
      <p:sp>
        <p:nvSpPr>
          <p:cNvPr id="107" name="Text 3"/>
          <p:cNvSpPr txBox="1"/>
          <p:nvPr/>
        </p:nvSpPr>
        <p:spPr>
          <a:xfrm>
            <a:off x="1035368" y="1310639"/>
            <a:ext cx="7374636" cy="8789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6400"/>
              </a:lnSpc>
              <a:defRPr sz="5100" b="1">
                <a:solidFill>
                  <a:srgbClr val="484237"/>
                </a:solidFill>
                <a:latin typeface="Arial"/>
                <a:ea typeface="Arial"/>
                <a:cs typeface="Arial"/>
                <a:sym typeface="Arial"/>
              </a:defRPr>
            </a:lvl1pPr>
          </a:lstStyle>
          <a:p>
            <a:r>
              <a:t>System Implementation</a:t>
            </a:r>
          </a:p>
        </p:txBody>
      </p:sp>
      <p:pic>
        <p:nvPicPr>
          <p:cNvPr id="108" name="Image 1" descr="Image 1"/>
          <p:cNvPicPr>
            <a:picLocks noChangeAspect="1"/>
          </p:cNvPicPr>
          <p:nvPr/>
        </p:nvPicPr>
        <p:blipFill>
          <a:blip r:embed="rId3"/>
          <a:stretch>
            <a:fillRect/>
          </a:stretch>
        </p:blipFill>
        <p:spPr>
          <a:xfrm>
            <a:off x="989648" y="2531268"/>
            <a:ext cx="4216957" cy="1055609"/>
          </a:xfrm>
          <a:prstGeom prst="rect">
            <a:avLst/>
          </a:prstGeom>
          <a:ln w="12700">
            <a:miter lim="400000"/>
          </a:ln>
        </p:spPr>
      </p:pic>
      <p:sp>
        <p:nvSpPr>
          <p:cNvPr id="109" name="Text 4"/>
          <p:cNvSpPr txBox="1"/>
          <p:nvPr/>
        </p:nvSpPr>
        <p:spPr>
          <a:xfrm>
            <a:off x="1299210" y="3982759"/>
            <a:ext cx="2791263"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Graph Algorithms</a:t>
            </a:r>
          </a:p>
        </p:txBody>
      </p:sp>
      <p:sp>
        <p:nvSpPr>
          <p:cNvPr id="110" name="Text 5"/>
          <p:cNvSpPr txBox="1"/>
          <p:nvPr/>
        </p:nvSpPr>
        <p:spPr>
          <a:xfrm>
            <a:off x="1299210" y="4553425"/>
            <a:ext cx="3597831" cy="13187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300"/>
              </a:lnSpc>
              <a:defRPr sz="2000">
                <a:solidFill>
                  <a:srgbClr val="746558"/>
                </a:solidFill>
                <a:latin typeface="Arial"/>
                <a:ea typeface="Arial"/>
                <a:cs typeface="Arial"/>
                <a:sym typeface="Arial"/>
              </a:defRPr>
            </a:lvl1pPr>
          </a:lstStyle>
          <a:p>
            <a:r>
              <a:t>Deploying efficient graph-based algorithms to model and optimize financial flows.</a:t>
            </a:r>
          </a:p>
        </p:txBody>
      </p:sp>
      <p:pic>
        <p:nvPicPr>
          <p:cNvPr id="111" name="Image 2" descr="Image 2"/>
          <p:cNvPicPr>
            <a:picLocks noChangeAspect="1"/>
          </p:cNvPicPr>
          <p:nvPr/>
        </p:nvPicPr>
        <p:blipFill>
          <a:blip r:embed="rId4"/>
          <a:stretch>
            <a:fillRect/>
          </a:stretch>
        </p:blipFill>
        <p:spPr>
          <a:xfrm>
            <a:off x="5206603" y="2531268"/>
            <a:ext cx="4217076" cy="1055609"/>
          </a:xfrm>
          <a:prstGeom prst="rect">
            <a:avLst/>
          </a:prstGeom>
          <a:ln w="12700">
            <a:miter lim="400000"/>
          </a:ln>
        </p:spPr>
      </p:pic>
      <p:sp>
        <p:nvSpPr>
          <p:cNvPr id="112" name="Text 6"/>
          <p:cNvSpPr txBox="1"/>
          <p:nvPr/>
        </p:nvSpPr>
        <p:spPr>
          <a:xfrm>
            <a:off x="5516166" y="3982759"/>
            <a:ext cx="3597950"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200"/>
              </a:lnSpc>
              <a:defRPr sz="2500" b="1">
                <a:solidFill>
                  <a:srgbClr val="484237"/>
                </a:solidFill>
                <a:latin typeface="Arial"/>
                <a:ea typeface="Arial"/>
                <a:cs typeface="Arial"/>
                <a:sym typeface="Arial"/>
              </a:defRPr>
            </a:lvl1pPr>
          </a:lstStyle>
          <a:p>
            <a:r>
              <a:t>Dynamic Programming</a:t>
            </a:r>
          </a:p>
        </p:txBody>
      </p:sp>
      <p:sp>
        <p:nvSpPr>
          <p:cNvPr id="113" name="Text 7"/>
          <p:cNvSpPr txBox="1"/>
          <p:nvPr/>
        </p:nvSpPr>
        <p:spPr>
          <a:xfrm>
            <a:off x="5516166" y="4965739"/>
            <a:ext cx="3597950" cy="17378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300"/>
              </a:lnSpc>
              <a:defRPr sz="2000">
                <a:solidFill>
                  <a:srgbClr val="746558"/>
                </a:solidFill>
                <a:latin typeface="Arial"/>
                <a:ea typeface="Arial"/>
                <a:cs typeface="Arial"/>
                <a:sym typeface="Arial"/>
              </a:defRPr>
            </a:lvl1pPr>
          </a:lstStyle>
          <a:p>
            <a:r>
              <a:t>Integrating dynamic programming techniques to enhance transactional efficiency.</a:t>
            </a:r>
          </a:p>
        </p:txBody>
      </p:sp>
      <p:pic>
        <p:nvPicPr>
          <p:cNvPr id="114" name="Image 3" descr="Image 3"/>
          <p:cNvPicPr>
            <a:picLocks noChangeAspect="1"/>
          </p:cNvPicPr>
          <p:nvPr/>
        </p:nvPicPr>
        <p:blipFill>
          <a:blip r:embed="rId5"/>
          <a:stretch>
            <a:fillRect/>
          </a:stretch>
        </p:blipFill>
        <p:spPr>
          <a:xfrm>
            <a:off x="9423678" y="2531268"/>
            <a:ext cx="4217076" cy="1055609"/>
          </a:xfrm>
          <a:prstGeom prst="rect">
            <a:avLst/>
          </a:prstGeom>
          <a:ln w="12700">
            <a:miter lim="400000"/>
          </a:ln>
        </p:spPr>
      </p:pic>
      <p:sp>
        <p:nvSpPr>
          <p:cNvPr id="115" name="Text 8"/>
          <p:cNvSpPr txBox="1"/>
          <p:nvPr/>
        </p:nvSpPr>
        <p:spPr>
          <a:xfrm>
            <a:off x="9733240" y="3982759"/>
            <a:ext cx="1780317"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Hash Maps</a:t>
            </a:r>
          </a:p>
        </p:txBody>
      </p:sp>
      <p:sp>
        <p:nvSpPr>
          <p:cNvPr id="116" name="Text 9"/>
          <p:cNvSpPr txBox="1"/>
          <p:nvPr/>
        </p:nvSpPr>
        <p:spPr>
          <a:xfrm>
            <a:off x="9733240" y="4553425"/>
            <a:ext cx="3597950" cy="13187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300"/>
              </a:lnSpc>
              <a:defRPr sz="2000">
                <a:solidFill>
                  <a:srgbClr val="746558"/>
                </a:solidFill>
                <a:latin typeface="Arial"/>
                <a:ea typeface="Arial"/>
                <a:cs typeface="Arial"/>
                <a:sym typeface="Arial"/>
              </a:defRPr>
            </a:lvl1pPr>
          </a:lstStyle>
          <a:p>
            <a:r>
              <a:t>Leveraging hash maps for rapid data retrieval and processing.</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Shape 0"/>
          <p:cNvSpPr/>
          <p:nvPr/>
        </p:nvSpPr>
        <p:spPr>
          <a:xfrm>
            <a:off x="0" y="0"/>
            <a:ext cx="14630400" cy="8229601"/>
          </a:xfrm>
          <a:prstGeom prst="rect">
            <a:avLst/>
          </a:prstGeom>
          <a:solidFill>
            <a:srgbClr val="DDCFBB"/>
          </a:solidFill>
          <a:ln w="12700">
            <a:miter lim="400000"/>
          </a:ln>
        </p:spPr>
        <p:txBody>
          <a:bodyPr lIns="45719" rIns="45719"/>
          <a:lstStyle/>
          <a:p>
            <a:endParaRPr/>
          </a:p>
        </p:txBody>
      </p:sp>
      <p:sp>
        <p:nvSpPr>
          <p:cNvPr id="119" name="Shape 1"/>
          <p:cNvSpPr/>
          <p:nvPr/>
        </p:nvSpPr>
        <p:spPr>
          <a:xfrm>
            <a:off x="675381" y="905750"/>
            <a:ext cx="7950869" cy="7114342"/>
          </a:xfrm>
          <a:prstGeom prst="rect">
            <a:avLst/>
          </a:prstGeom>
          <a:solidFill>
            <a:srgbClr val="F9F6F0"/>
          </a:solidFill>
          <a:ln w="12700">
            <a:miter lim="400000"/>
          </a:ln>
        </p:spPr>
        <p:txBody>
          <a:bodyPr lIns="45719" rIns="45719"/>
          <a:lstStyle/>
          <a:p>
            <a:endParaRPr/>
          </a:p>
        </p:txBody>
      </p:sp>
      <p:pic>
        <p:nvPicPr>
          <p:cNvPr id="120" name="Image 0" descr="Image 0"/>
          <p:cNvPicPr>
            <a:picLocks noChangeAspect="1"/>
          </p:cNvPicPr>
          <p:nvPr/>
        </p:nvPicPr>
        <p:blipFill>
          <a:blip r:embed="rId2"/>
          <a:stretch>
            <a:fillRect/>
          </a:stretch>
        </p:blipFill>
        <p:spPr>
          <a:xfrm>
            <a:off x="9151619" y="0"/>
            <a:ext cx="5486401" cy="9022199"/>
          </a:xfrm>
          <a:prstGeom prst="rect">
            <a:avLst/>
          </a:prstGeom>
          <a:ln w="12700">
            <a:miter lim="400000"/>
          </a:ln>
        </p:spPr>
      </p:pic>
      <p:pic>
        <p:nvPicPr>
          <p:cNvPr id="121" name="Image 1" descr="Image 1"/>
          <p:cNvPicPr>
            <a:picLocks noChangeAspect="1"/>
          </p:cNvPicPr>
          <p:nvPr/>
        </p:nvPicPr>
        <p:blipFill>
          <a:blip r:embed="rId3"/>
          <a:stretch>
            <a:fillRect/>
          </a:stretch>
        </p:blipFill>
        <p:spPr>
          <a:xfrm>
            <a:off x="9481422" y="1408152"/>
            <a:ext cx="4826676" cy="6205776"/>
          </a:xfrm>
          <a:prstGeom prst="rect">
            <a:avLst/>
          </a:prstGeom>
          <a:ln w="12700">
            <a:miter lim="400000"/>
          </a:ln>
        </p:spPr>
      </p:pic>
      <p:sp>
        <p:nvSpPr>
          <p:cNvPr id="122" name="Text 2"/>
          <p:cNvSpPr txBox="1"/>
          <p:nvPr/>
        </p:nvSpPr>
        <p:spPr>
          <a:xfrm>
            <a:off x="933768" y="268605"/>
            <a:ext cx="4611314" cy="56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800"/>
              </a:lnSpc>
              <a:defRPr sz="3100" b="1">
                <a:solidFill>
                  <a:srgbClr val="484237"/>
                </a:solidFill>
                <a:latin typeface="Arial"/>
                <a:ea typeface="Arial"/>
                <a:cs typeface="Arial"/>
                <a:sym typeface="Arial"/>
              </a:defRPr>
            </a:lvl1pPr>
          </a:lstStyle>
          <a:p>
            <a:r>
              <a:t>Performance Evaluation</a:t>
            </a:r>
          </a:p>
        </p:txBody>
      </p:sp>
      <p:sp>
        <p:nvSpPr>
          <p:cNvPr id="123" name="Shape 3"/>
          <p:cNvSpPr/>
          <p:nvPr/>
        </p:nvSpPr>
        <p:spPr>
          <a:xfrm>
            <a:off x="1254124" y="1073449"/>
            <a:ext cx="52746" cy="6778944"/>
          </a:xfrm>
          <a:prstGeom prst="rect">
            <a:avLst/>
          </a:prstGeom>
          <a:solidFill>
            <a:srgbClr val="D2CCC5"/>
          </a:solidFill>
          <a:ln w="12700">
            <a:miter lim="400000"/>
          </a:ln>
        </p:spPr>
        <p:txBody>
          <a:bodyPr lIns="45719" rIns="45719"/>
          <a:lstStyle/>
          <a:p>
            <a:endParaRPr/>
          </a:p>
        </p:txBody>
      </p:sp>
      <p:sp>
        <p:nvSpPr>
          <p:cNvPr id="124" name="Shape 4"/>
          <p:cNvSpPr/>
          <p:nvPr/>
        </p:nvSpPr>
        <p:spPr>
          <a:xfrm>
            <a:off x="1580813" y="1536799"/>
            <a:ext cx="923688" cy="52746"/>
          </a:xfrm>
          <a:prstGeom prst="rect">
            <a:avLst/>
          </a:prstGeom>
          <a:solidFill>
            <a:srgbClr val="D2CCC5"/>
          </a:solidFill>
          <a:ln w="12700">
            <a:miter lim="400000"/>
          </a:ln>
        </p:spPr>
        <p:txBody>
          <a:bodyPr lIns="45719" rIns="45719"/>
          <a:lstStyle/>
          <a:p>
            <a:endParaRPr/>
          </a:p>
        </p:txBody>
      </p:sp>
      <p:sp>
        <p:nvSpPr>
          <p:cNvPr id="125" name="Shape 5"/>
          <p:cNvSpPr/>
          <p:nvPr/>
        </p:nvSpPr>
        <p:spPr>
          <a:xfrm>
            <a:off x="987047" y="1266349"/>
            <a:ext cx="593767" cy="593766"/>
          </a:xfrm>
          <a:prstGeom prst="roundRect">
            <a:avLst>
              <a:gd name="adj" fmla="val 26670"/>
            </a:avLst>
          </a:prstGeom>
          <a:solidFill>
            <a:srgbClr val="EFE7D6"/>
          </a:solidFill>
          <a:ln w="12700">
            <a:miter lim="400000"/>
          </a:ln>
        </p:spPr>
        <p:txBody>
          <a:bodyPr lIns="45719" rIns="45719"/>
          <a:lstStyle/>
          <a:p>
            <a:endParaRPr/>
          </a:p>
        </p:txBody>
      </p:sp>
      <p:sp>
        <p:nvSpPr>
          <p:cNvPr id="126" name="Text 6"/>
          <p:cNvSpPr txBox="1"/>
          <p:nvPr/>
        </p:nvSpPr>
        <p:spPr>
          <a:xfrm>
            <a:off x="1122322" y="1315759"/>
            <a:ext cx="323098" cy="5609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1</a:t>
            </a:r>
          </a:p>
        </p:txBody>
      </p:sp>
      <p:sp>
        <p:nvSpPr>
          <p:cNvPr id="127" name="Text 7"/>
          <p:cNvSpPr txBox="1"/>
          <p:nvPr/>
        </p:nvSpPr>
        <p:spPr>
          <a:xfrm>
            <a:off x="2781259" y="1324093"/>
            <a:ext cx="3739113"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Transactional Efficiency</a:t>
            </a:r>
          </a:p>
        </p:txBody>
      </p:sp>
      <p:sp>
        <p:nvSpPr>
          <p:cNvPr id="128" name="Text 8"/>
          <p:cNvSpPr txBox="1"/>
          <p:nvPr/>
        </p:nvSpPr>
        <p:spPr>
          <a:xfrm>
            <a:off x="2339678" y="1857813"/>
            <a:ext cx="6108937" cy="21569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Evaluated algorithm efficiency in minimizing transactional complexity.</a:t>
            </a:r>
          </a:p>
          <a:p>
            <a:pPr>
              <a:lnSpc>
                <a:spcPts val="3300"/>
              </a:lnSpc>
              <a:defRPr sz="2000">
                <a:solidFill>
                  <a:srgbClr val="746558"/>
                </a:solidFill>
                <a:latin typeface="Arial"/>
                <a:ea typeface="Arial"/>
                <a:cs typeface="Arial"/>
                <a:sym typeface="Arial"/>
              </a:defRPr>
            </a:pPr>
            <a:r>
              <a:t>Analyzed performance metrics for quick and accurate processing.</a:t>
            </a:r>
          </a:p>
        </p:txBody>
      </p:sp>
      <p:sp>
        <p:nvSpPr>
          <p:cNvPr id="129" name="Shape 9"/>
          <p:cNvSpPr/>
          <p:nvPr/>
        </p:nvSpPr>
        <p:spPr>
          <a:xfrm>
            <a:off x="1580813" y="3743623"/>
            <a:ext cx="923688" cy="52746"/>
          </a:xfrm>
          <a:prstGeom prst="rect">
            <a:avLst/>
          </a:prstGeom>
          <a:solidFill>
            <a:srgbClr val="D2CCC5"/>
          </a:solidFill>
          <a:ln w="12700">
            <a:miter lim="400000"/>
          </a:ln>
        </p:spPr>
        <p:txBody>
          <a:bodyPr lIns="45719" rIns="45719"/>
          <a:lstStyle/>
          <a:p>
            <a:endParaRPr/>
          </a:p>
        </p:txBody>
      </p:sp>
      <p:sp>
        <p:nvSpPr>
          <p:cNvPr id="130" name="Shape 10"/>
          <p:cNvSpPr/>
          <p:nvPr/>
        </p:nvSpPr>
        <p:spPr>
          <a:xfrm>
            <a:off x="987047" y="3473172"/>
            <a:ext cx="593767" cy="593766"/>
          </a:xfrm>
          <a:prstGeom prst="roundRect">
            <a:avLst>
              <a:gd name="adj" fmla="val 26670"/>
            </a:avLst>
          </a:prstGeom>
          <a:solidFill>
            <a:srgbClr val="EFE7D6"/>
          </a:solidFill>
          <a:ln w="12700">
            <a:miter lim="400000"/>
          </a:ln>
        </p:spPr>
        <p:txBody>
          <a:bodyPr lIns="45719" rIns="45719"/>
          <a:lstStyle/>
          <a:p>
            <a:endParaRPr/>
          </a:p>
        </p:txBody>
      </p:sp>
      <p:sp>
        <p:nvSpPr>
          <p:cNvPr id="131" name="Text 11"/>
          <p:cNvSpPr txBox="1"/>
          <p:nvPr/>
        </p:nvSpPr>
        <p:spPr>
          <a:xfrm>
            <a:off x="1122381" y="3522583"/>
            <a:ext cx="323099" cy="56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2</a:t>
            </a:r>
          </a:p>
        </p:txBody>
      </p:sp>
      <p:sp>
        <p:nvSpPr>
          <p:cNvPr id="132" name="Text 12"/>
          <p:cNvSpPr txBox="1"/>
          <p:nvPr/>
        </p:nvSpPr>
        <p:spPr>
          <a:xfrm>
            <a:off x="2781260" y="3530917"/>
            <a:ext cx="2892498" cy="483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System Scalability</a:t>
            </a:r>
          </a:p>
        </p:txBody>
      </p:sp>
      <p:sp>
        <p:nvSpPr>
          <p:cNvPr id="133" name="Text 13"/>
          <p:cNvSpPr txBox="1"/>
          <p:nvPr/>
        </p:nvSpPr>
        <p:spPr>
          <a:xfrm>
            <a:off x="2448640" y="4101584"/>
            <a:ext cx="6039781" cy="21569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Tested system's ability to handle increasing banks and transactions.</a:t>
            </a:r>
          </a:p>
          <a:p>
            <a:pPr>
              <a:lnSpc>
                <a:spcPts val="3300"/>
              </a:lnSpc>
              <a:defRPr sz="2000">
                <a:solidFill>
                  <a:srgbClr val="746558"/>
                </a:solidFill>
                <a:latin typeface="Arial"/>
                <a:ea typeface="Arial"/>
                <a:cs typeface="Arial"/>
                <a:sym typeface="Arial"/>
              </a:defRPr>
            </a:pPr>
            <a:r>
              <a:t>Ensured system performance under growing demands.</a:t>
            </a:r>
          </a:p>
        </p:txBody>
      </p:sp>
      <p:sp>
        <p:nvSpPr>
          <p:cNvPr id="134" name="Shape 14"/>
          <p:cNvSpPr/>
          <p:nvPr/>
        </p:nvSpPr>
        <p:spPr>
          <a:xfrm>
            <a:off x="1590973" y="6184367"/>
            <a:ext cx="923688" cy="52746"/>
          </a:xfrm>
          <a:prstGeom prst="rect">
            <a:avLst/>
          </a:prstGeom>
          <a:solidFill>
            <a:srgbClr val="D2CCC5"/>
          </a:solidFill>
          <a:ln w="12700">
            <a:miter lim="400000"/>
          </a:ln>
        </p:spPr>
        <p:txBody>
          <a:bodyPr lIns="45719" rIns="45719"/>
          <a:lstStyle/>
          <a:p>
            <a:endParaRPr/>
          </a:p>
        </p:txBody>
      </p:sp>
      <p:sp>
        <p:nvSpPr>
          <p:cNvPr id="135" name="Shape 15"/>
          <p:cNvSpPr/>
          <p:nvPr/>
        </p:nvSpPr>
        <p:spPr>
          <a:xfrm>
            <a:off x="997207" y="5913916"/>
            <a:ext cx="593767" cy="593766"/>
          </a:xfrm>
          <a:prstGeom prst="roundRect">
            <a:avLst>
              <a:gd name="adj" fmla="val 26670"/>
            </a:avLst>
          </a:prstGeom>
          <a:solidFill>
            <a:srgbClr val="EFE7D6"/>
          </a:solidFill>
          <a:ln w="12700">
            <a:miter lim="400000"/>
          </a:ln>
        </p:spPr>
        <p:txBody>
          <a:bodyPr lIns="45719" rIns="45719"/>
          <a:lstStyle/>
          <a:p>
            <a:endParaRPr/>
          </a:p>
        </p:txBody>
      </p:sp>
      <p:sp>
        <p:nvSpPr>
          <p:cNvPr id="136" name="Text 16"/>
          <p:cNvSpPr txBox="1"/>
          <p:nvPr/>
        </p:nvSpPr>
        <p:spPr>
          <a:xfrm>
            <a:off x="1132541" y="5963327"/>
            <a:ext cx="323098" cy="56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800"/>
              </a:lnSpc>
              <a:defRPr sz="3100" b="1">
                <a:solidFill>
                  <a:srgbClr val="484237"/>
                </a:solidFill>
                <a:latin typeface="Arial"/>
                <a:ea typeface="Arial"/>
                <a:cs typeface="Arial"/>
                <a:sym typeface="Arial"/>
              </a:defRPr>
            </a:lvl1pPr>
          </a:lstStyle>
          <a:p>
            <a:r>
              <a:t>3</a:t>
            </a:r>
          </a:p>
        </p:txBody>
      </p:sp>
      <p:sp>
        <p:nvSpPr>
          <p:cNvPr id="137" name="Text 17"/>
          <p:cNvSpPr txBox="1"/>
          <p:nvPr/>
        </p:nvSpPr>
        <p:spPr>
          <a:xfrm>
            <a:off x="2650053" y="5930718"/>
            <a:ext cx="3114810"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Robustness Testing</a:t>
            </a:r>
          </a:p>
        </p:txBody>
      </p:sp>
      <p:sp>
        <p:nvSpPr>
          <p:cNvPr id="138" name="Text 18"/>
          <p:cNvSpPr txBox="1"/>
          <p:nvPr/>
        </p:nvSpPr>
        <p:spPr>
          <a:xfrm>
            <a:off x="2445643" y="6233594"/>
            <a:ext cx="6170950" cy="21569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Assessed system resilience against errors and failures.</a:t>
            </a:r>
          </a:p>
          <a:p>
            <a:pPr>
              <a:lnSpc>
                <a:spcPts val="3300"/>
              </a:lnSpc>
              <a:defRPr sz="2000">
                <a:solidFill>
                  <a:srgbClr val="746558"/>
                </a:solidFill>
                <a:latin typeface="Arial"/>
                <a:ea typeface="Arial"/>
                <a:cs typeface="Arial"/>
                <a:sym typeface="Arial"/>
              </a:defRPr>
            </a:pPr>
            <a:r>
              <a:t>Identified vulnerabilities and ensured stable performance.</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0"/>
          <p:cNvSpPr/>
          <p:nvPr/>
        </p:nvSpPr>
        <p:spPr>
          <a:xfrm>
            <a:off x="0" y="0"/>
            <a:ext cx="14630400" cy="8229600"/>
          </a:xfrm>
          <a:prstGeom prst="rect">
            <a:avLst/>
          </a:prstGeom>
          <a:solidFill>
            <a:srgbClr val="DDCFBB"/>
          </a:solidFill>
          <a:ln w="12700">
            <a:miter lim="400000"/>
          </a:ln>
        </p:spPr>
        <p:txBody>
          <a:bodyPr lIns="45719" rIns="45719"/>
          <a:lstStyle/>
          <a:p>
            <a:endParaRPr/>
          </a:p>
        </p:txBody>
      </p:sp>
      <p:sp>
        <p:nvSpPr>
          <p:cNvPr id="141" name="Shape 1"/>
          <p:cNvSpPr/>
          <p:nvPr/>
        </p:nvSpPr>
        <p:spPr>
          <a:xfrm>
            <a:off x="0" y="0"/>
            <a:ext cx="14630400" cy="8229600"/>
          </a:xfrm>
          <a:prstGeom prst="rect">
            <a:avLst/>
          </a:prstGeom>
          <a:solidFill>
            <a:srgbClr val="F9F6F0"/>
          </a:solidFill>
          <a:ln w="12700">
            <a:miter lim="400000"/>
          </a:ln>
        </p:spPr>
        <p:txBody>
          <a:bodyPr lIns="45719" rIns="45719"/>
          <a:lstStyle/>
          <a:p>
            <a:endParaRPr/>
          </a:p>
        </p:txBody>
      </p:sp>
      <p:pic>
        <p:nvPicPr>
          <p:cNvPr id="142"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43" name="Shape 3"/>
          <p:cNvSpPr/>
          <p:nvPr/>
        </p:nvSpPr>
        <p:spPr>
          <a:xfrm>
            <a:off x="848899" y="981393"/>
            <a:ext cx="6193631" cy="3199925"/>
          </a:xfrm>
          <a:prstGeom prst="roundRect">
            <a:avLst>
              <a:gd name="adj" fmla="val 4949"/>
            </a:avLst>
          </a:prstGeom>
          <a:solidFill>
            <a:srgbClr val="EFE7D6"/>
          </a:solidFill>
          <a:ln w="12700">
            <a:miter lim="400000"/>
          </a:ln>
        </p:spPr>
        <p:txBody>
          <a:bodyPr lIns="45719" rIns="45719"/>
          <a:lstStyle/>
          <a:p>
            <a:endParaRPr/>
          </a:p>
        </p:txBody>
      </p:sp>
      <p:sp>
        <p:nvSpPr>
          <p:cNvPr id="144" name="Text 4"/>
          <p:cNvSpPr txBox="1"/>
          <p:nvPr/>
        </p:nvSpPr>
        <p:spPr>
          <a:xfrm>
            <a:off x="1158461" y="1245235"/>
            <a:ext cx="5574506" cy="483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3200"/>
              </a:lnSpc>
              <a:defRPr sz="2500" b="1">
                <a:solidFill>
                  <a:srgbClr val="484237"/>
                </a:solidFill>
                <a:latin typeface="Arial"/>
                <a:ea typeface="Arial"/>
                <a:cs typeface="Arial"/>
                <a:sym typeface="Arial"/>
              </a:defRPr>
            </a:lvl1pPr>
          </a:lstStyle>
          <a:p>
            <a:r>
              <a:t>Conclusion</a:t>
            </a:r>
          </a:p>
        </p:txBody>
      </p:sp>
      <p:sp>
        <p:nvSpPr>
          <p:cNvPr id="145" name="Text 5"/>
          <p:cNvSpPr txBox="1"/>
          <p:nvPr/>
        </p:nvSpPr>
        <p:spPr>
          <a:xfrm>
            <a:off x="1117820" y="2070735"/>
            <a:ext cx="5574507" cy="21569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Successful data-driven solution for optimizing Indian bank cash flow.</a:t>
            </a:r>
          </a:p>
          <a:p>
            <a:pPr>
              <a:lnSpc>
                <a:spcPts val="3300"/>
              </a:lnSpc>
              <a:defRPr sz="2000">
                <a:solidFill>
                  <a:srgbClr val="746558"/>
                </a:solidFill>
                <a:latin typeface="Arial"/>
                <a:ea typeface="Arial"/>
                <a:cs typeface="Arial"/>
                <a:sym typeface="Arial"/>
              </a:defRPr>
            </a:pPr>
            <a:r>
              <a:t>Demonstrated graph-based algorithms' importance in financial optimization.</a:t>
            </a:r>
          </a:p>
        </p:txBody>
      </p:sp>
      <p:sp>
        <p:nvSpPr>
          <p:cNvPr id="146" name="Shape 6"/>
          <p:cNvSpPr/>
          <p:nvPr/>
        </p:nvSpPr>
        <p:spPr>
          <a:xfrm>
            <a:off x="7335360" y="981393"/>
            <a:ext cx="6193632" cy="3199925"/>
          </a:xfrm>
          <a:prstGeom prst="roundRect">
            <a:avLst>
              <a:gd name="adj" fmla="val 4949"/>
            </a:avLst>
          </a:prstGeom>
          <a:solidFill>
            <a:srgbClr val="EFE7D6"/>
          </a:solidFill>
          <a:ln w="12700">
            <a:miter lim="400000"/>
          </a:ln>
        </p:spPr>
        <p:txBody>
          <a:bodyPr lIns="45719" rIns="45719"/>
          <a:lstStyle/>
          <a:p>
            <a:endParaRPr/>
          </a:p>
        </p:txBody>
      </p:sp>
      <p:sp>
        <p:nvSpPr>
          <p:cNvPr id="147" name="Text 7"/>
          <p:cNvSpPr txBox="1"/>
          <p:nvPr/>
        </p:nvSpPr>
        <p:spPr>
          <a:xfrm>
            <a:off x="7644924" y="1245235"/>
            <a:ext cx="3632297" cy="483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Summary of Innovation</a:t>
            </a:r>
          </a:p>
        </p:txBody>
      </p:sp>
      <p:sp>
        <p:nvSpPr>
          <p:cNvPr id="148" name="Text 8"/>
          <p:cNvSpPr txBox="1"/>
          <p:nvPr/>
        </p:nvSpPr>
        <p:spPr>
          <a:xfrm>
            <a:off x="7644924" y="2055490"/>
            <a:ext cx="5574507" cy="21569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Leveraged graph-based algorithms to minimize complexity and balance distribution.</a:t>
            </a:r>
          </a:p>
          <a:p>
            <a:pPr>
              <a:lnSpc>
                <a:spcPts val="3300"/>
              </a:lnSpc>
              <a:defRPr sz="2000">
                <a:solidFill>
                  <a:srgbClr val="746558"/>
                </a:solidFill>
                <a:latin typeface="Arial"/>
                <a:ea typeface="Arial"/>
                <a:cs typeface="Arial"/>
                <a:sym typeface="Arial"/>
              </a:defRPr>
            </a:pPr>
            <a:r>
              <a:t>Enhanced operational efficiency and reduced financial overhead.</a:t>
            </a:r>
          </a:p>
        </p:txBody>
      </p:sp>
      <p:sp>
        <p:nvSpPr>
          <p:cNvPr id="149" name="Shape 6"/>
          <p:cNvSpPr/>
          <p:nvPr/>
        </p:nvSpPr>
        <p:spPr>
          <a:xfrm>
            <a:off x="848899" y="4538849"/>
            <a:ext cx="6193631" cy="3199925"/>
          </a:xfrm>
          <a:prstGeom prst="roundRect">
            <a:avLst>
              <a:gd name="adj" fmla="val 4949"/>
            </a:avLst>
          </a:prstGeom>
          <a:solidFill>
            <a:srgbClr val="EFE7D6"/>
          </a:solidFill>
          <a:ln w="12700">
            <a:miter lim="400000"/>
          </a:ln>
        </p:spPr>
        <p:txBody>
          <a:bodyPr lIns="45719" rIns="45719"/>
          <a:lstStyle/>
          <a:p>
            <a:endParaRPr/>
          </a:p>
        </p:txBody>
      </p:sp>
      <p:sp>
        <p:nvSpPr>
          <p:cNvPr id="150" name="Text 7"/>
          <p:cNvSpPr txBox="1"/>
          <p:nvPr/>
        </p:nvSpPr>
        <p:spPr>
          <a:xfrm>
            <a:off x="1158462" y="4802691"/>
            <a:ext cx="4126221"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Scope of Future Extension</a:t>
            </a:r>
          </a:p>
        </p:txBody>
      </p:sp>
      <p:sp>
        <p:nvSpPr>
          <p:cNvPr id="151" name="Text 8"/>
          <p:cNvSpPr txBox="1"/>
          <p:nvPr/>
        </p:nvSpPr>
        <p:spPr>
          <a:xfrm>
            <a:off x="1158462" y="5424158"/>
            <a:ext cx="5574507" cy="21569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Integrate machine learning for transaction pattern prediction.</a:t>
            </a:r>
          </a:p>
          <a:p>
            <a:pPr>
              <a:lnSpc>
                <a:spcPts val="3300"/>
              </a:lnSpc>
              <a:defRPr sz="2000">
                <a:solidFill>
                  <a:srgbClr val="746558"/>
                </a:solidFill>
                <a:latin typeface="Arial"/>
                <a:ea typeface="Arial"/>
                <a:cs typeface="Arial"/>
                <a:sym typeface="Arial"/>
              </a:defRPr>
            </a:pPr>
            <a:r>
              <a:t>Explore blockchain for secure transaction recording.</a:t>
            </a:r>
          </a:p>
        </p:txBody>
      </p:sp>
      <p:sp>
        <p:nvSpPr>
          <p:cNvPr id="152" name="Shape 6"/>
          <p:cNvSpPr/>
          <p:nvPr/>
        </p:nvSpPr>
        <p:spPr>
          <a:xfrm>
            <a:off x="7335360" y="4538849"/>
            <a:ext cx="6193632" cy="3199925"/>
          </a:xfrm>
          <a:prstGeom prst="roundRect">
            <a:avLst>
              <a:gd name="adj" fmla="val 4949"/>
            </a:avLst>
          </a:prstGeom>
          <a:solidFill>
            <a:srgbClr val="EFE7D6"/>
          </a:solidFill>
          <a:ln w="12700">
            <a:miter lim="400000"/>
          </a:ln>
        </p:spPr>
        <p:txBody>
          <a:bodyPr lIns="45719" rIns="45719"/>
          <a:lstStyle/>
          <a:p>
            <a:endParaRPr/>
          </a:p>
        </p:txBody>
      </p:sp>
      <p:sp>
        <p:nvSpPr>
          <p:cNvPr id="153" name="Text 7"/>
          <p:cNvSpPr txBox="1"/>
          <p:nvPr/>
        </p:nvSpPr>
        <p:spPr>
          <a:xfrm>
            <a:off x="7644924" y="4802691"/>
            <a:ext cx="3437891" cy="4838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3200"/>
              </a:lnSpc>
              <a:defRPr sz="2500" b="1">
                <a:solidFill>
                  <a:srgbClr val="484237"/>
                </a:solidFill>
                <a:latin typeface="Arial"/>
                <a:ea typeface="Arial"/>
                <a:cs typeface="Arial"/>
                <a:sym typeface="Arial"/>
              </a:defRPr>
            </a:lvl1pPr>
          </a:lstStyle>
          <a:p>
            <a:r>
              <a:t>Cost-Benefit Trade-off</a:t>
            </a:r>
          </a:p>
        </p:txBody>
      </p:sp>
      <p:sp>
        <p:nvSpPr>
          <p:cNvPr id="154" name="Text 8"/>
          <p:cNvSpPr txBox="1"/>
          <p:nvPr/>
        </p:nvSpPr>
        <p:spPr>
          <a:xfrm>
            <a:off x="7644924" y="5373358"/>
            <a:ext cx="5574507" cy="25760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3300"/>
              </a:lnSpc>
              <a:defRPr sz="2000">
                <a:solidFill>
                  <a:srgbClr val="746558"/>
                </a:solidFill>
                <a:latin typeface="Arial"/>
                <a:ea typeface="Arial"/>
                <a:cs typeface="Arial"/>
                <a:sym typeface="Arial"/>
              </a:defRPr>
            </a:pPr>
            <a:r>
              <a:t>Initial investment in development and testing offset by long-term savings from optimized transactions.</a:t>
            </a:r>
          </a:p>
          <a:p>
            <a:pPr>
              <a:lnSpc>
                <a:spcPts val="3300"/>
              </a:lnSpc>
              <a:defRPr sz="2000">
                <a:solidFill>
                  <a:srgbClr val="746558"/>
                </a:solidFill>
                <a:latin typeface="Arial"/>
                <a:ea typeface="Arial"/>
                <a:cs typeface="Arial"/>
                <a:sym typeface="Arial"/>
              </a:defRPr>
            </a:pPr>
            <a:r>
              <a:t>Increased operational efficiency and reduced financial overhead justify the investment.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32</TotalTime>
  <Words>716</Words>
  <Application>Microsoft Macintosh PowerPoint</Application>
  <PresentationFormat>Custom</PresentationFormat>
  <Paragraphs>100</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Raj Vijayvargiya</cp:lastModifiedBy>
  <cp:revision>3</cp:revision>
  <dcterms:modified xsi:type="dcterms:W3CDTF">2024-04-28T19:31:25Z</dcterms:modified>
</cp:coreProperties>
</file>